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4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Geneva"/>
        <a:cs typeface="Genev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13972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82BF21"/>
    <a:srgbClr val="4079BE"/>
    <a:srgbClr val="C3092C"/>
    <a:srgbClr val="6D16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8" autoAdjust="0"/>
  </p:normalViewPr>
  <p:slideViewPr>
    <p:cSldViewPr>
      <p:cViewPr>
        <p:scale>
          <a:sx n="100" d="100"/>
          <a:sy n="100" d="100"/>
        </p:scale>
        <p:origin x="-1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922679-FB4C-4FEE-B088-6140566C4BF0}" type="datetime1">
              <a:rPr lang="fr-FR"/>
              <a:pPr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09EE40-1EFD-4D5D-98E3-4481C597D5F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7787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759728-42B4-4E23-8DE6-372F2A182A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0492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96" charset="-128"/>
        <a:cs typeface="Geneva" pitchFamily="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112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112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112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84" charset="0"/>
        <a:ea typeface="Geneva" pitchFamily="112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E7A54-EAB6-4B2B-809F-48674CA5E4C6}" type="slidenum">
              <a:rPr lang="fr-FR"/>
              <a:pPr/>
              <a:t>1</a:t>
            </a:fld>
            <a:endParaRPr lang="fr-F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B88FC-A147-441B-9C3B-6E749CF34908}" type="slidenum">
              <a:rPr lang="fr-FR"/>
              <a:pPr/>
              <a:t>2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B88FC-A147-441B-9C3B-6E749CF34908}" type="slidenum">
              <a:rPr lang="fr-FR"/>
              <a:pPr/>
              <a:t>3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B88FC-A147-441B-9C3B-6E749CF34908}" type="slidenum">
              <a:rPr lang="fr-FR"/>
              <a:pPr/>
              <a:t>4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B88FC-A147-441B-9C3B-6E749CF34908}" type="slidenum">
              <a:rPr lang="fr-FR"/>
              <a:pPr/>
              <a:t>5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B88FC-A147-441B-9C3B-6E749CF34908}" type="slidenum">
              <a:rPr lang="fr-FR"/>
              <a:pPr/>
              <a:t>6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B88FC-A147-441B-9C3B-6E749CF34908}" type="slidenum">
              <a:rPr lang="fr-FR"/>
              <a:pPr/>
              <a:t>7</a:t>
            </a:fld>
            <a:endParaRPr lang="fr-F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ea typeface="Geneva"/>
              <a:cs typeface="Genev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7" descr="bas_dgo3_0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57888"/>
            <a:ext cx="91440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9" descr="bandelette_coul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7"/>
          <p:cNvSpPr txBox="1">
            <a:spLocks noChangeArrowheads="1"/>
          </p:cNvSpPr>
          <p:nvPr userDrawn="1"/>
        </p:nvSpPr>
        <p:spPr bwMode="auto">
          <a:xfrm>
            <a:off x="1403350" y="6477000"/>
            <a:ext cx="18002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>
              <a:spcBef>
                <a:spcPct val="50000"/>
              </a:spcBef>
            </a:pPr>
            <a:fld id="{1B4F7369-056C-4F75-BA3A-AE00FDCC7BFE}" type="slidenum">
              <a:rPr lang="fr-FR" sz="1100">
                <a:solidFill>
                  <a:schemeClr val="bg1"/>
                </a:solidFill>
                <a:latin typeface="Arial" pitchFamily="34" charset="0"/>
              </a:rPr>
              <a:pPr>
                <a:spcBef>
                  <a:spcPct val="50000"/>
                </a:spcBef>
              </a:pPr>
              <a:t>‹N°›</a:t>
            </a:fld>
            <a:r>
              <a:rPr lang="fr-FR" sz="1100">
                <a:latin typeface="Arial" pitchFamily="34" charset="0"/>
              </a:rPr>
              <a:t> 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720000" y="540000"/>
            <a:ext cx="7920000" cy="1144587"/>
          </a:xfrm>
        </p:spPr>
        <p:txBody>
          <a:bodyPr/>
          <a:lstStyle>
            <a:lvl1pPr>
              <a:defRPr cap="all">
                <a:solidFill>
                  <a:srgbClr val="82BF21"/>
                </a:solidFill>
              </a:defRPr>
            </a:lvl1pPr>
          </a:lstStyle>
          <a:p>
            <a:r>
              <a:rPr lang="de-DE" dirty="0" err="1"/>
              <a:t>Cliquez</a:t>
            </a:r>
            <a:r>
              <a:rPr lang="de-DE" dirty="0"/>
              <a:t> et </a:t>
            </a:r>
            <a:r>
              <a:rPr lang="de-DE" dirty="0" err="1"/>
              <a:t>modifiez</a:t>
            </a:r>
            <a:r>
              <a:rPr lang="de-DE" dirty="0"/>
              <a:t> le </a:t>
            </a:r>
            <a:r>
              <a:rPr lang="de-DE" dirty="0" err="1" smtClean="0"/>
              <a:t>titre</a:t>
            </a:r>
            <a:endParaRPr lang="de-DE" dirty="0"/>
          </a:p>
        </p:txBody>
      </p:sp>
      <p:pic>
        <p:nvPicPr>
          <p:cNvPr id="7" name="Picture 39" descr="P0_logo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1844675"/>
            <a:ext cx="3633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1C788-251C-4E2E-99ED-E327D6A0A1A1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E2FA8-9C9D-4ABA-9FAD-82B036C78C9D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905000"/>
            <a:ext cx="3632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03800" y="1905000"/>
            <a:ext cx="3632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3A5981-1B68-4790-BE6E-EA4EFFA8ED7B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615CDA-4C1D-413B-8838-C39A084C457D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F5121-F903-49B1-BC85-38061D00BC85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8C9125-1B51-4588-BC9A-7D671E28810A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BFF7D3-CF5D-417A-A7EE-9B4F66ED6E3F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00A641-7A04-4802-A235-515275F93877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bas_dgo3.gif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5957888"/>
            <a:ext cx="91440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539750"/>
            <a:ext cx="7920038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619250"/>
            <a:ext cx="7920038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03350" y="6477000"/>
            <a:ext cx="18002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1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fld id="{46F44D18-DE81-4991-95DD-C512EEE6D8F4}" type="slidenum">
              <a:rPr lang="fr-FR"/>
              <a:pPr/>
              <a:t>‹N°›</a:t>
            </a:fld>
            <a:r>
              <a:rPr lang="fr-FR"/>
              <a:t> </a:t>
            </a:r>
          </a:p>
        </p:txBody>
      </p:sp>
      <p:pic>
        <p:nvPicPr>
          <p:cNvPr id="1030" name="Image 9" descr="bandelette_coul.gif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4" r:id="rId2"/>
    <p:sldLayoutId id="2147483735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cap="all">
          <a:solidFill>
            <a:srgbClr val="82BF21"/>
          </a:solidFill>
          <a:latin typeface="+mj-lt"/>
          <a:ea typeface="Geneva" pitchFamily="96" charset="-128"/>
          <a:cs typeface="Geneva" pitchFamily="9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82BF21"/>
          </a:solidFill>
          <a:latin typeface="Verdana" pitchFamily="84" charset="0"/>
          <a:ea typeface="Geneva" pitchFamily="96" charset="-128"/>
          <a:cs typeface="Geneva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82BF21"/>
          </a:solidFill>
          <a:latin typeface="Verdana" pitchFamily="84" charset="0"/>
          <a:ea typeface="Geneva" pitchFamily="96" charset="-128"/>
          <a:cs typeface="Geneva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82BF21"/>
          </a:solidFill>
          <a:latin typeface="Verdana" pitchFamily="84" charset="0"/>
          <a:ea typeface="Geneva" pitchFamily="96" charset="-128"/>
          <a:cs typeface="Geneva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82BF21"/>
          </a:solidFill>
          <a:latin typeface="Verdana" pitchFamily="84" charset="0"/>
          <a:ea typeface="Geneva" pitchFamily="96" charset="-128"/>
          <a:cs typeface="Geneva" pitchFamily="9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C3092C"/>
          </a:solidFill>
          <a:latin typeface="Verdana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Geneva" pitchFamily="96" charset="-128"/>
          <a:cs typeface="Geneva" pitchFamily="9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pitchFamily="112" charset="-128"/>
          <a:cs typeface="Genev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Geneva" pitchFamily="112" charset="-128"/>
          <a:cs typeface="Geneva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pitchFamily="112" charset="-128"/>
          <a:cs typeface="Geneva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  <a:cs typeface="Geneva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Geneva" pitchFamily="112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725" y="539750"/>
            <a:ext cx="7920038" cy="1144588"/>
          </a:xfrm>
        </p:spPr>
        <p:txBody>
          <a:bodyPr/>
          <a:lstStyle/>
          <a:p>
            <a:pPr algn="ctr" eaLnBrk="1" hangingPunct="1"/>
            <a:r>
              <a:rPr lang="fr-BE" dirty="0" smtClean="0"/>
              <a:t>Formation ER-SH : le correctif de l’exercice</a:t>
            </a:r>
            <a:endParaRPr lang="fr-FR" cap="none" dirty="0" smtClean="0">
              <a:ea typeface="Geneva"/>
              <a:cs typeface="Genev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44208" y="5301208"/>
            <a:ext cx="2238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N. Renaud ISAAC, DAS</a:t>
            </a:r>
          </a:p>
          <a:p>
            <a:r>
              <a:rPr lang="fr-FR" sz="1600" dirty="0" smtClean="0"/>
              <a:t>12 et 19 juin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3.4. Concentrations représentatives</a:t>
            </a:r>
            <a:endParaRPr lang="fr-BE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539226" cy="4058652"/>
        </p:xfrm>
        <a:graphic>
          <a:graphicData uri="http://schemas.openxmlformats.org/drawingml/2006/table">
            <a:tbl>
              <a:tblPr/>
              <a:tblGrid>
                <a:gridCol w="1018638"/>
                <a:gridCol w="1018638"/>
                <a:gridCol w="650195"/>
                <a:gridCol w="650195"/>
                <a:gridCol w="650195"/>
                <a:gridCol w="650195"/>
                <a:gridCol w="650195"/>
                <a:gridCol w="650195"/>
                <a:gridCol w="650195"/>
                <a:gridCol w="650195"/>
                <a:gridCol w="650195"/>
                <a:gridCol w="650195"/>
              </a:tblGrid>
              <a:tr h="3822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Zone de pollution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Matrice (sol/eau)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Lithologie </a:t>
                      </a: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impactée</a:t>
                      </a: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Type de pollution (DT/NDT)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Famille de polluants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Surface de la zone (m</a:t>
                      </a:r>
                      <a:r>
                        <a:rPr lang="fr-BE" sz="800" b="0" i="0" u="none" strike="noStrike" baseline="300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Profondeurs </a:t>
                      </a: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représentatives</a:t>
                      </a:r>
                    </a:p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(p1-p2) </a:t>
                      </a:r>
                      <a:r>
                        <a:rPr lang="fr-BE" sz="8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m‑ns</a:t>
                      </a:r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fr-BE" sz="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Volume (m</a:t>
                      </a:r>
                      <a:r>
                        <a:rPr lang="fr-BE" sz="800" b="0" i="0" u="none" strike="noStrike" baseline="300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Concentration représentative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Indicateur statistique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Nom synthèse informatique de la description statistique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368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N°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Intitulé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69878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Remblais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Cadmium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Sol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Remblais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NDT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ML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2520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0.1-1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2.268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Cmoyenne+2σ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Exercice EDR SH juin 2017.xlsm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78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Chrome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114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69878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Cuivre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118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69878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Plomb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214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69878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Zinc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226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69878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benzo(b)fluoranthène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HAP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69878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benzo(k)fluoranthène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4.6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69878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benzo(g,h,i)pérylène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4.9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69878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benzo(a)pyrène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38534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indéno(1,2,3-c,d)pyrène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8222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Tache HM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Hydrocarbures pétroliers Fraction EC &gt;10-12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Sol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Remblais et sol naturel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DT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HM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177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0.1-2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336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Cmax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Exercice EDR SH juin 2017.xlsm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27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Hydrocarbures pétroliers Fraction EC &gt; 12-16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1325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82227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Hydrocarbures pétroliers Fraction EC &gt; 16-21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4500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90721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Hydrocarbures pétroliers Fraction EC &gt; 21-35</a:t>
                      </a:r>
                      <a:endParaRPr lang="fr-BE" sz="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859</a:t>
                      </a:r>
                      <a:endParaRPr lang="fr-BE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94" marR="8494" marT="8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10</a:t>
            </a:fld>
            <a:r>
              <a:rPr lang="fr-FR" smtClean="0"/>
              <a:t> 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4. Évaluation des risques</a:t>
            </a:r>
            <a:br>
              <a:rPr lang="fr-FR" b="0" cap="none" dirty="0" smtClean="0">
                <a:ea typeface="Geneva"/>
                <a:cs typeface="Geneva"/>
              </a:rPr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b="0" dirty="0" smtClean="0"/>
              <a:t>4.1 Volet Santé Humaine</a:t>
            </a:r>
          </a:p>
          <a:p>
            <a:pPr lvl="1"/>
            <a:r>
              <a:rPr lang="fr-BE" dirty="0" smtClean="0"/>
              <a:t>4.1.1 ESR-SH</a:t>
            </a:r>
          </a:p>
          <a:p>
            <a:pPr lvl="2"/>
            <a:r>
              <a:rPr lang="fr-BE" b="0" dirty="0" smtClean="0"/>
              <a:t>4.1.1.a. Comparaison des concentrations représentatives</a:t>
            </a:r>
          </a:p>
          <a:p>
            <a:pPr lvl="2"/>
            <a:r>
              <a:rPr lang="fr-BE" b="0" dirty="0" smtClean="0"/>
              <a:t>4.1.1.b. Interprétation des résultats</a:t>
            </a:r>
          </a:p>
          <a:p>
            <a:pPr lvl="2"/>
            <a:r>
              <a:rPr lang="fr-BE" b="0" dirty="0" smtClean="0"/>
              <a:t>4.1.1.c. Conclusions</a:t>
            </a:r>
          </a:p>
          <a:p>
            <a:pPr lvl="1"/>
            <a:r>
              <a:rPr lang="fr-BE" dirty="0" smtClean="0"/>
              <a:t>4.1.2. EDR-SH</a:t>
            </a:r>
          </a:p>
          <a:p>
            <a:pPr lvl="2"/>
            <a:r>
              <a:rPr lang="fr-BE" b="0" dirty="0" smtClean="0"/>
              <a:t>4.1.2.a. Choix opérés dans le logiciel S-Risk</a:t>
            </a:r>
          </a:p>
          <a:p>
            <a:pPr lvl="2"/>
            <a:r>
              <a:rPr lang="fr-BE" b="0" dirty="0" smtClean="0"/>
              <a:t>4.1.2.b. Interprétation des résultats</a:t>
            </a:r>
          </a:p>
          <a:p>
            <a:pPr lvl="2"/>
            <a:r>
              <a:rPr lang="fr-BE" b="0" dirty="0" smtClean="0"/>
              <a:t>4.1.3 Interprétations globale ER-SH</a:t>
            </a:r>
          </a:p>
          <a:p>
            <a:pPr marL="342900" lvl="1" indent="-342900">
              <a:buChar char="•"/>
            </a:pPr>
            <a:r>
              <a:rPr lang="fr-BE" dirty="0" smtClean="0">
                <a:ea typeface="Geneva" pitchFamily="96" charset="-128"/>
                <a:cs typeface="Geneva" pitchFamily="96" charset="-128"/>
              </a:rPr>
              <a:t>(4.2 Volet nappe)</a:t>
            </a:r>
          </a:p>
          <a:p>
            <a:pPr marL="342900" lvl="1" indent="-342900">
              <a:buChar char="•"/>
            </a:pPr>
            <a:r>
              <a:rPr lang="fr-BE" dirty="0" smtClean="0">
                <a:ea typeface="Geneva" pitchFamily="96" charset="-128"/>
                <a:cs typeface="Geneva" pitchFamily="96" charset="-128"/>
              </a:rPr>
              <a:t>(4.3. Volet Ecosystème)</a:t>
            </a:r>
          </a:p>
          <a:p>
            <a:pPr lvl="1"/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11</a:t>
            </a:fld>
            <a:r>
              <a:rPr lang="fr-FR" smtClean="0"/>
              <a:t> 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4.1.1 ESR-SH</a:t>
            </a:r>
            <a:br>
              <a:rPr lang="fr-FR" b="0" cap="none" dirty="0" smtClean="0">
                <a:ea typeface="Geneva"/>
                <a:cs typeface="Geneva"/>
              </a:rPr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196752"/>
            <a:ext cx="7920038" cy="4140200"/>
          </a:xfrm>
        </p:spPr>
        <p:txBody>
          <a:bodyPr/>
          <a:lstStyle/>
          <a:p>
            <a:pPr lvl="2"/>
            <a:r>
              <a:rPr lang="fr-BE" b="0" dirty="0" smtClean="0"/>
              <a:t>4.1.1.a. Comparaison des concentrations représentatives</a:t>
            </a:r>
          </a:p>
          <a:p>
            <a:pPr lvl="2"/>
            <a:r>
              <a:rPr lang="fr-BE" b="0" dirty="0" smtClean="0"/>
              <a:t>Dépassement ou pas pour chacun des polluants pour chacune des zones de pollution et par base d’évaluation</a:t>
            </a:r>
          </a:p>
          <a:p>
            <a:pPr lvl="3"/>
            <a:r>
              <a:rPr lang="fr-BE" b="0" dirty="0" smtClean="0"/>
              <a:t>générique : dépassement VSH, a</a:t>
            </a:r>
            <a:r>
              <a:rPr lang="fr-BE" dirty="0" smtClean="0"/>
              <a:t>ucun dépassement pour </a:t>
            </a:r>
            <a:r>
              <a:rPr lang="fr-BE" dirty="0" err="1" smtClean="0"/>
              <a:t>VS</a:t>
            </a:r>
            <a:r>
              <a:rPr lang="fr-BE" baseline="-25000" dirty="0" err="1" smtClean="0"/>
              <a:t>nappe</a:t>
            </a:r>
            <a:r>
              <a:rPr lang="fr-BE" dirty="0" smtClean="0"/>
              <a:t> et </a:t>
            </a:r>
            <a:r>
              <a:rPr lang="fr-BE" dirty="0" err="1" smtClean="0"/>
              <a:t>VS</a:t>
            </a:r>
            <a:r>
              <a:rPr lang="fr-BE" baseline="-25000" dirty="0" err="1" smtClean="0"/>
              <a:t>nappe</a:t>
            </a:r>
            <a:r>
              <a:rPr lang="fr-BE" baseline="-25000" dirty="0" smtClean="0"/>
              <a:t>[volatilisation]</a:t>
            </a:r>
            <a:r>
              <a:rPr lang="fr-BE" dirty="0" smtClean="0"/>
              <a:t>.</a:t>
            </a:r>
            <a:endParaRPr lang="fr-BE" b="0" dirty="0" smtClean="0"/>
          </a:p>
          <a:p>
            <a:pPr lvl="3"/>
            <a:r>
              <a:rPr lang="fr-BE" dirty="0" smtClean="0"/>
              <a:t>a</a:t>
            </a:r>
            <a:r>
              <a:rPr lang="fr-BE" b="0" dirty="0" smtClean="0"/>
              <a:t>ctuelle: aucun dépassement VSH</a:t>
            </a:r>
            <a:r>
              <a:rPr lang="fr-BE" dirty="0" smtClean="0"/>
              <a:t>, aucun dépassement pour </a:t>
            </a:r>
            <a:r>
              <a:rPr lang="fr-BE" dirty="0" err="1" smtClean="0"/>
              <a:t>VS</a:t>
            </a:r>
            <a:r>
              <a:rPr lang="fr-BE" baseline="-25000" dirty="0" err="1" smtClean="0"/>
              <a:t>nappe</a:t>
            </a:r>
            <a:r>
              <a:rPr lang="fr-BE" dirty="0" smtClean="0"/>
              <a:t> et </a:t>
            </a:r>
            <a:r>
              <a:rPr lang="fr-BE" dirty="0" err="1" smtClean="0"/>
              <a:t>VS</a:t>
            </a:r>
            <a:r>
              <a:rPr lang="fr-BE" baseline="-25000" dirty="0" err="1" smtClean="0"/>
              <a:t>nappe</a:t>
            </a:r>
            <a:r>
              <a:rPr lang="fr-BE" baseline="-25000" dirty="0" smtClean="0"/>
              <a:t>[volatilisation]</a:t>
            </a:r>
            <a:r>
              <a:rPr lang="fr-BE" dirty="0" smtClean="0"/>
              <a:t>.</a:t>
            </a:r>
            <a:endParaRPr lang="fr-BE" b="0" dirty="0" smtClean="0"/>
          </a:p>
          <a:p>
            <a:pPr lvl="3"/>
            <a:r>
              <a:rPr lang="fr-BE" b="0" dirty="0" smtClean="0"/>
              <a:t>projet : dépassement </a:t>
            </a:r>
            <a:r>
              <a:rPr lang="fr-BE" dirty="0" smtClean="0"/>
              <a:t>VSH , aucun dépassement pour </a:t>
            </a:r>
            <a:r>
              <a:rPr lang="fr-BE" dirty="0" err="1" smtClean="0"/>
              <a:t>VS</a:t>
            </a:r>
            <a:r>
              <a:rPr lang="fr-BE" baseline="-25000" dirty="0" err="1" smtClean="0"/>
              <a:t>nappe</a:t>
            </a:r>
            <a:r>
              <a:rPr lang="fr-BE" dirty="0" smtClean="0"/>
              <a:t> et </a:t>
            </a:r>
            <a:r>
              <a:rPr lang="fr-BE" dirty="0" err="1" smtClean="0"/>
              <a:t>VS</a:t>
            </a:r>
            <a:r>
              <a:rPr lang="fr-BE" baseline="-25000" dirty="0" err="1" smtClean="0"/>
              <a:t>nappe</a:t>
            </a:r>
            <a:r>
              <a:rPr lang="fr-BE" baseline="-25000" dirty="0" smtClean="0"/>
              <a:t>[volatilisation]</a:t>
            </a:r>
            <a:r>
              <a:rPr lang="fr-BE" dirty="0" smtClean="0"/>
              <a:t>.</a:t>
            </a:r>
            <a:endParaRPr lang="fr-BE" b="0" dirty="0" smtClean="0"/>
          </a:p>
          <a:p>
            <a:pPr lvl="2"/>
            <a:r>
              <a:rPr lang="fr-BE" b="0" dirty="0" smtClean="0"/>
              <a:t>4.1.1.b. Interprétation des résultats</a:t>
            </a:r>
          </a:p>
          <a:p>
            <a:pPr lvl="3"/>
            <a:r>
              <a:rPr lang="fr-BE" dirty="0" smtClean="0"/>
              <a:t>générique : HMG</a:t>
            </a:r>
          </a:p>
          <a:p>
            <a:pPr lvl="3"/>
            <a:r>
              <a:rPr lang="fr-BE" dirty="0" smtClean="0"/>
              <a:t>actuelle: AMG</a:t>
            </a:r>
          </a:p>
          <a:p>
            <a:pPr lvl="3"/>
            <a:r>
              <a:rPr lang="fr-BE" dirty="0" smtClean="0"/>
              <a:t>projet : HMG</a:t>
            </a:r>
          </a:p>
          <a:p>
            <a:pPr lvl="2"/>
            <a:r>
              <a:rPr lang="fr-BE" b="0" dirty="0" smtClean="0"/>
              <a:t>4.1.1.c. Conclusions</a:t>
            </a:r>
          </a:p>
          <a:p>
            <a:pPr lvl="3"/>
            <a:r>
              <a:rPr lang="fr-BE" dirty="0" smtClean="0"/>
              <a:t>générique : </a:t>
            </a:r>
            <a:r>
              <a:rPr lang="fr-BE" dirty="0" err="1" smtClean="0"/>
              <a:t>ccl</a:t>
            </a:r>
            <a:r>
              <a:rPr lang="fr-BE" dirty="0" smtClean="0"/>
              <a:t> additionnelle : restriction d’usage agricole</a:t>
            </a:r>
          </a:p>
          <a:p>
            <a:pPr lvl="3"/>
            <a:r>
              <a:rPr lang="fr-BE" dirty="0" smtClean="0"/>
              <a:t>actuelle: /</a:t>
            </a:r>
          </a:p>
          <a:p>
            <a:pPr lvl="3"/>
            <a:r>
              <a:rPr lang="fr-BE" dirty="0" smtClean="0"/>
              <a:t>projet : op : vers EDR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12</a:t>
            </a:fld>
            <a:r>
              <a:rPr lang="fr-FR" smtClean="0"/>
              <a:t> </a:t>
            </a: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4.1.2. EDR-SH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fr-BE" b="0" dirty="0" smtClean="0"/>
              <a:t>4.1.2.a. Choix opérés dans le logiciel S-Risk</a:t>
            </a:r>
          </a:p>
          <a:p>
            <a:pPr lvl="3"/>
            <a:r>
              <a:rPr lang="fr-BE" dirty="0" smtClean="0"/>
              <a:t>Présentés par onglet de S-Risk</a:t>
            </a:r>
          </a:p>
          <a:p>
            <a:pPr lvl="3"/>
            <a:r>
              <a:rPr lang="fr-BE" b="0" dirty="0" smtClean="0"/>
              <a:t>4 scénarios, avec contraintes de + en + importantes</a:t>
            </a:r>
          </a:p>
          <a:p>
            <a:pPr lvl="2"/>
            <a:r>
              <a:rPr lang="fr-BE" b="0" dirty="0" smtClean="0"/>
              <a:t>4.1.2.b. interprétation des résultats</a:t>
            </a:r>
          </a:p>
          <a:p>
            <a:pPr lvl="3"/>
            <a:r>
              <a:rPr lang="fr-BE" dirty="0" smtClean="0"/>
              <a:t>Analyse des incertitudes</a:t>
            </a:r>
          </a:p>
          <a:p>
            <a:pPr lvl="3"/>
            <a:r>
              <a:rPr lang="fr-BE" b="0" dirty="0" smtClean="0"/>
              <a:t>Interprétation</a:t>
            </a:r>
          </a:p>
          <a:p>
            <a:pPr lvl="1"/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13</a:t>
            </a:fld>
            <a:r>
              <a:rPr lang="fr-FR" smtClean="0"/>
              <a:t> </a:t>
            </a: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4.1.2. EDR-SH scénario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fr-BE" b="0" dirty="0" smtClean="0"/>
              <a:t>Simulation 1 : scénario résidentiel avec jardin potager</a:t>
            </a:r>
          </a:p>
          <a:p>
            <a:pPr lvl="2"/>
            <a:r>
              <a:rPr lang="fr-BE" b="0" dirty="0" smtClean="0"/>
              <a:t>Simulation 2 : scénario résidentiel avec jardin d’agrément</a:t>
            </a:r>
          </a:p>
          <a:p>
            <a:pPr lvl="2"/>
            <a:r>
              <a:rPr lang="fr-BE" b="0" dirty="0" smtClean="0"/>
              <a:t>Simulation 3 : scénario résidentiel sans jardin</a:t>
            </a:r>
          </a:p>
          <a:p>
            <a:pPr lvl="2"/>
            <a:r>
              <a:rPr lang="fr-BE" b="0" dirty="0" smtClean="0"/>
              <a:t>Simulation 4 : scénario résidentiel sans jardin, avec dalle de béton sur l’entièreté du terrain (ingestion de particules et de poussières non considérée) </a:t>
            </a:r>
          </a:p>
          <a:p>
            <a:pPr lvl="1"/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14</a:t>
            </a:fld>
            <a:r>
              <a:rPr lang="fr-FR" smtClean="0"/>
              <a:t> </a:t>
            </a: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/>
            <a:r>
              <a:rPr lang="fr-FR" b="0" cap="none" dirty="0" smtClean="0">
                <a:ea typeface="Geneva"/>
                <a:cs typeface="Geneva"/>
              </a:rPr>
              <a:t>Correctif exercice : 4.1.2.b. interprétation des résultats : </a:t>
            </a:r>
            <a:r>
              <a:rPr lang="fr-BE" b="0" dirty="0" smtClean="0"/>
              <a:t>Analyse des incertitudes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FR" b="0" cap="none" dirty="0" smtClean="0">
                <a:ea typeface="Geneva"/>
                <a:cs typeface="Geneva"/>
              </a:rPr>
              <a:t/>
            </a:r>
            <a:br>
              <a:rPr lang="fr-FR" b="0" cap="none" dirty="0" smtClean="0">
                <a:ea typeface="Geneva"/>
                <a:cs typeface="Geneva"/>
              </a:rPr>
            </a:b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15</a:t>
            </a:fld>
            <a:r>
              <a:rPr lang="fr-FR" smtClean="0"/>
              <a:t> </a:t>
            </a:r>
            <a:endParaRPr lang="fr-FR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3203848" y="476672"/>
          <a:ext cx="3686125" cy="6192686"/>
        </p:xfrm>
        <a:graphic>
          <a:graphicData uri="http://schemas.openxmlformats.org/drawingml/2006/table">
            <a:tbl>
              <a:tblPr/>
              <a:tblGrid>
                <a:gridCol w="736488"/>
                <a:gridCol w="736488"/>
                <a:gridCol w="864027"/>
                <a:gridCol w="864027"/>
                <a:gridCol w="485095"/>
              </a:tblGrid>
              <a:tr h="202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600" b="1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Etape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600" b="1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données concernées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600" b="1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Onglet dans S-Risk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600" b="1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hypothèse retenue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600" b="1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influence sur l'ER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759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identification des dangers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analyses de polluants, des sols et des eaux souterraines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plan échantillonnage, méthode prélèvement, analyses, … conformément au GREC et au CWEA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Réaliste, pas de problème particulier rencontré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316"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estimation de l'exposition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paramètre d'exposition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Scénario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résidentiel sans jardin et voie d'exposition par ingestion de particule de sol et de poussière non pris en compte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correspond à la situation future du terrain vu la présence d’une dalle qui sera maintenue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913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Chemicals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chacun des polluants dépassant la VSH, autant dans le remblai que pour la tache de pollution, c'est-à-dire cadmium, plomb, benzo(b)fluoranthène, benzo(k)fluoranthène, et hydrocarbures pétroliers fractions EC &gt;10-35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réaliste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422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Soil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coupe du profil type, avec valeurs d'argile, matière organique et pH proposé par défaut par S-Risk. Le terrain ne se situe pas sur un sol repris à l'annexe B3 du GRER reprenant la liste des sigles pédologiques plus favorables à la mobilité des polluants que le sol standard.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47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Water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utiliser les concentrations mesurées ou limite de détection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réaliste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74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outdoor air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longueur de terrain pollué  longueur du terrain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réaliste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2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indoor air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valeur par défaut de S-Risk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2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Plants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valeur par défaut de S-Risk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2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Animals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valeur par défaut de S-Risk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2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concentration polluant du remblai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fr-BE" sz="600" spc="0" baseline="-25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moyenne+2σ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2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concentration de la tache de pollution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concentration maximale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382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concentration eau souterraine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valeur mesurées</a:t>
                      </a:r>
                      <a:endParaRPr lang="fr-BE" sz="6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600" spc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réaliste</a:t>
                      </a:r>
                      <a:endParaRPr lang="fr-BE" sz="600" spc="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879" marR="26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/>
            <a:r>
              <a:rPr lang="fr-FR" b="0" cap="none" dirty="0" smtClean="0">
                <a:ea typeface="Geneva"/>
                <a:cs typeface="Geneva"/>
              </a:rPr>
              <a:t>Correctif exercice : 4.1.2.b. interprétation des résultats : </a:t>
            </a:r>
            <a:r>
              <a:rPr lang="fr-BE" b="0" dirty="0" smtClean="0"/>
              <a:t>Analyse des incertitudes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FR" b="0" cap="none" dirty="0" smtClean="0">
                <a:ea typeface="Geneva"/>
                <a:cs typeface="Geneva"/>
              </a:rPr>
              <a:t/>
            </a:r>
            <a:br>
              <a:rPr lang="fr-FR" b="0" cap="none" dirty="0" smtClean="0">
                <a:ea typeface="Geneva"/>
                <a:cs typeface="Geneva"/>
              </a:rPr>
            </a:b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16</a:t>
            </a:fld>
            <a:r>
              <a:rPr lang="fr-FR" smtClean="0"/>
              <a:t> </a:t>
            </a:r>
            <a:endParaRPr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696816" y="1592821"/>
          <a:ext cx="5967856" cy="4193059"/>
        </p:xfrm>
        <a:graphic>
          <a:graphicData uri="http://schemas.openxmlformats.org/drawingml/2006/table">
            <a:tbl>
              <a:tblPr/>
              <a:tblGrid>
                <a:gridCol w="1192378"/>
                <a:gridCol w="1192378"/>
                <a:gridCol w="1398865"/>
                <a:gridCol w="1398865"/>
                <a:gridCol w="785370"/>
              </a:tblGrid>
              <a:tr h="656464">
                <a:tc rowSpan="4">
                  <a:txBody>
                    <a:bodyPr/>
                    <a:lstStyle/>
                    <a:p>
                      <a:endParaRPr lang="fr-BE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base d'évaluation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générique : agricole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sécuritaire, limité à l'ESR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464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actuelle : industriel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sécuritaire, limité à l'ESR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580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projetée : résidentiel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réaliste, prend en compte la situation future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486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equation de transfert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utilisation de l'outil préconsé par l'administration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9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caractérisation des risques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caractérisation des risques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exposure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valeur par défaut de S-Risk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91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Risk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valeur par défaut de S-Risk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991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Concentration limite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valeur par défaut de S-Risk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approche sécuritaire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32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b="1" spc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incertitude cumulée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100" b="1" spc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réaliste à sécuritaire</a:t>
                      </a:r>
                      <a:endParaRPr lang="fr-BE" sz="1000" spc="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516" marR="43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4.1.2.b. interprétation des résultats : </a:t>
            </a:r>
            <a:r>
              <a:rPr lang="fr-BE" b="0" cap="none" dirty="0" smtClean="0"/>
              <a:t>Interprétation</a:t>
            </a:r>
            <a:r>
              <a:rPr lang="fr-BE" b="0" dirty="0" smtClean="0"/>
              <a:t/>
            </a:r>
            <a:br>
              <a:rPr lang="fr-BE" b="0" dirty="0" smtClean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b="0" dirty="0" smtClean="0"/>
              <a:t>Par scénario</a:t>
            </a:r>
          </a:p>
          <a:p>
            <a:pPr lvl="1"/>
            <a:r>
              <a:rPr lang="fr-BE" dirty="0" smtClean="0"/>
              <a:t>Tache hydrocarbures pétroliers : ok pour tous les scénarios</a:t>
            </a:r>
          </a:p>
          <a:p>
            <a:pPr lvl="1"/>
            <a:r>
              <a:rPr lang="fr-BE" dirty="0" smtClean="0"/>
              <a:t>Remblai : RI &lt; 1 et ERI &lt; 10</a:t>
            </a:r>
            <a:r>
              <a:rPr lang="fr-BE" baseline="30000" dirty="0" smtClean="0"/>
              <a:t>-5</a:t>
            </a:r>
            <a:r>
              <a:rPr lang="fr-BE" dirty="0" smtClean="0"/>
              <a:t> lorsque la voie d’exposition « ingestion de poussière et particules de sol » n’est pas pris en considération</a:t>
            </a:r>
          </a:p>
          <a:p>
            <a:pPr marL="342900" lvl="1" indent="-342900">
              <a:buNone/>
            </a:pPr>
            <a:endParaRPr lang="fr-BE" dirty="0" smtClean="0">
              <a:ea typeface="Geneva" pitchFamily="96" charset="-128"/>
              <a:cs typeface="Geneva" pitchFamily="96" charset="-128"/>
            </a:endParaRPr>
          </a:p>
          <a:p>
            <a:pPr marL="342900" lvl="1" indent="-342900">
              <a:buNone/>
            </a:pPr>
            <a:endParaRPr lang="fr-BE" dirty="0" smtClean="0">
              <a:ea typeface="Geneva" pitchFamily="96" charset="-128"/>
              <a:cs typeface="Geneva" pitchFamily="96" charset="-128"/>
            </a:endParaRPr>
          </a:p>
          <a:p>
            <a:pPr marL="342900" lvl="1" indent="-342900" algn="ctr">
              <a:buNone/>
            </a:pPr>
            <a:r>
              <a:rPr lang="fr-BE" b="1" dirty="0" smtClean="0">
                <a:solidFill>
                  <a:srgbClr val="FF0000"/>
                </a:solidFill>
                <a:ea typeface="Geneva" pitchFamily="96" charset="-128"/>
                <a:cs typeface="Geneva" pitchFamily="96" charset="-128"/>
              </a:rPr>
              <a:t>Traduction des hypothèses de S-Risk en mesure de sécurité!!!</a:t>
            </a:r>
          </a:p>
          <a:p>
            <a:pPr marL="342900" lvl="1" indent="-342900" algn="ctr">
              <a:buNone/>
            </a:pPr>
            <a:endParaRPr lang="fr-BE" b="1" dirty="0" smtClean="0">
              <a:solidFill>
                <a:srgbClr val="FF0000"/>
              </a:solidFill>
              <a:ea typeface="Geneva" pitchFamily="96" charset="-128"/>
              <a:cs typeface="Geneva" pitchFamily="96" charset="-128"/>
            </a:endParaRPr>
          </a:p>
          <a:p>
            <a:pPr marL="342900" lvl="1" indent="-342900">
              <a:buNone/>
            </a:pPr>
            <a:r>
              <a:rPr lang="fr-BE" sz="1600" dirty="0" smtClean="0">
                <a:ea typeface="Geneva" pitchFamily="96" charset="-128"/>
                <a:cs typeface="Geneva" pitchFamily="96" charset="-128"/>
              </a:rPr>
              <a:t>=&gt; Dalle de béton doit rester en place. I</a:t>
            </a:r>
            <a:r>
              <a:rPr lang="fr-BE" sz="1600" dirty="0" smtClean="0"/>
              <a:t>mplique également l’absence de jardin potager et de zone verte</a:t>
            </a:r>
            <a:endParaRPr lang="fr-BE" sz="1600" dirty="0" smtClean="0">
              <a:ea typeface="Geneva" pitchFamily="96" charset="-128"/>
              <a:cs typeface="Geneva" pitchFamily="96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17</a:t>
            </a:fld>
            <a:r>
              <a:rPr lang="fr-FR" smtClean="0"/>
              <a:t> </a:t>
            </a: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4.1.3 interprétation globales ER-SH</a:t>
            </a:r>
            <a:br>
              <a:rPr lang="fr-FR" b="0" cap="none" dirty="0" smtClean="0">
                <a:ea typeface="Geneva"/>
                <a:cs typeface="Geneva"/>
              </a:rPr>
            </a:br>
            <a:endParaRPr lang="fr-BE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39552" y="1052736"/>
          <a:ext cx="3994234" cy="2664295"/>
        </p:xfrm>
        <a:graphic>
          <a:graphicData uri="http://schemas.openxmlformats.org/drawingml/2006/table">
            <a:tbl>
              <a:tblPr/>
              <a:tblGrid>
                <a:gridCol w="1873402"/>
                <a:gridCol w="1060416"/>
                <a:gridCol w="1060416"/>
              </a:tblGrid>
              <a:tr h="265104"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Zone de pollution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ESR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EDR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BE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Base d’évaluation générique – Usage (II)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65104"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Remblai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HMG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04"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Tache en hydrocarbures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HMG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BE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Base d’évaluation actuelle – Usage (V)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65104"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Remblai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AMG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04"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Tache en hydrocarbures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AMG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0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BE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Base d’évaluation projet – Usage (III)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65104"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Remblai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HMG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AMG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59"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Tache en hydrocarbures</a:t>
                      </a:r>
                    </a:p>
                  </a:txBody>
                  <a:tcPr marL="13255" marR="13255" marT="132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HMG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AMG</a:t>
                      </a:r>
                    </a:p>
                  </a:txBody>
                  <a:tcPr marL="13255" marR="13255" marT="13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18</a:t>
            </a:fld>
            <a:r>
              <a:rPr lang="fr-FR" smtClean="0"/>
              <a:t> </a:t>
            </a:r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55775" y="4149080"/>
          <a:ext cx="6506135" cy="2106525"/>
        </p:xfrm>
        <a:graphic>
          <a:graphicData uri="http://schemas.openxmlformats.org/drawingml/2006/table">
            <a:tbl>
              <a:tblPr/>
              <a:tblGrid>
                <a:gridCol w="1880386"/>
                <a:gridCol w="1793888"/>
                <a:gridCol w="2831861"/>
              </a:tblGrid>
              <a:tr h="225907"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Zone de pollution</a:t>
                      </a:r>
                    </a:p>
                  </a:txBody>
                  <a:tcPr marL="11295" marR="11295" marT="11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conclusion opérationnelle</a:t>
                      </a:r>
                    </a:p>
                  </a:txBody>
                  <a:tcPr marL="11295" marR="11295" marT="112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conclusion additionnelle</a:t>
                      </a:r>
                    </a:p>
                  </a:txBody>
                  <a:tcPr marL="11295" marR="11295" marT="112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018">
                <a:tc>
                  <a:txBody>
                    <a:bodyPr/>
                    <a:lstStyle/>
                    <a:p>
                      <a:pPr algn="ctr" fontAlgn="b"/>
                      <a:r>
                        <a:rPr lang="fr-B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Remblai</a:t>
                      </a:r>
                    </a:p>
                  </a:txBody>
                  <a:tcPr marL="11295" marR="11295" marT="11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assainissement non requis avec mesures de sécurité : maintien de la dalle de béton sur l’ensemble du terrain ; absence de jardin potager et de zone verte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1295" marR="11295" marT="112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restriction de type d’usage : interdiction d’utilisation agricole du terrain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1295" marR="11295" marT="112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03">
                <a:tc>
                  <a:txBody>
                    <a:bodyPr/>
                    <a:lstStyle/>
                    <a:p>
                      <a:pPr algn="ctr" fontAlgn="b"/>
                      <a:r>
                        <a:rPr lang="fr-BE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Tache en hydrocarbures</a:t>
                      </a:r>
                    </a:p>
                  </a:txBody>
                  <a:tcPr marL="11295" marR="11295" marT="112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assainissement non requis</a:t>
                      </a:r>
                    </a:p>
                  </a:txBody>
                  <a:tcPr marL="11295" marR="11295" marT="112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11295" marR="11295" marT="112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A RETENIR</a:t>
            </a:r>
            <a:br>
              <a:rPr lang="fr-FR" b="0" cap="none" dirty="0" smtClean="0">
                <a:ea typeface="Geneva"/>
                <a:cs typeface="Geneva"/>
              </a:rPr>
            </a:b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19</a:t>
            </a:fld>
            <a:r>
              <a:rPr lang="fr-FR" smtClean="0"/>
              <a:t> </a:t>
            </a:r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Base d’évaluation des risques</a:t>
            </a:r>
          </a:p>
          <a:p>
            <a:pPr lvl="1"/>
            <a:r>
              <a:rPr lang="fr-BE" dirty="0" smtClean="0"/>
              <a:t>Est fonction des condition d’occupation</a:t>
            </a:r>
          </a:p>
          <a:p>
            <a:pPr lvl="1"/>
            <a:r>
              <a:rPr lang="fr-BE" dirty="0" smtClean="0"/>
              <a:t>Détermine les conclusions opérationnelles/additionnelles</a:t>
            </a:r>
          </a:p>
          <a:p>
            <a:endParaRPr lang="fr-BE" dirty="0" smtClean="0"/>
          </a:p>
          <a:p>
            <a:r>
              <a:rPr lang="fr-BE" dirty="0" smtClean="0"/>
              <a:t>Analyse des incertitudes</a:t>
            </a:r>
          </a:p>
          <a:p>
            <a:endParaRPr lang="fr-BE" dirty="0" smtClean="0"/>
          </a:p>
          <a:p>
            <a:r>
              <a:rPr lang="fr-BE" dirty="0" smtClean="0"/>
              <a:t>Paramètres utilisés dans S-Risk</a:t>
            </a:r>
          </a:p>
          <a:p>
            <a:endParaRPr lang="fr-BE" dirty="0" smtClean="0"/>
          </a:p>
          <a:p>
            <a:r>
              <a:rPr lang="fr-BE" dirty="0" smtClean="0">
                <a:solidFill>
                  <a:srgbClr val="FF0000"/>
                </a:solidFill>
              </a:rPr>
              <a:t>Traduction des hypothèses en mesures de sécurité</a:t>
            </a:r>
            <a:endParaRPr lang="fr-BE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DADAB0-0EAA-4D5C-BFD3-7BF4E2C2EE78}" type="slidenum">
              <a:rPr lang="fr-FR"/>
              <a:pPr/>
              <a:t>2</a:t>
            </a:fld>
            <a:r>
              <a:rPr lang="fr-FR"/>
              <a:t>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0" cap="none" dirty="0" smtClean="0">
                <a:ea typeface="Geneva"/>
                <a:cs typeface="Geneva"/>
              </a:rPr>
              <a:t>Correctif exercice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AutoNum type="arabicPeriod"/>
            </a:pPr>
            <a:r>
              <a:rPr lang="fr-FR" b="0" dirty="0" smtClean="0">
                <a:ea typeface="Geneva"/>
                <a:cs typeface="Geneva"/>
              </a:rPr>
              <a:t>Résumé</a:t>
            </a:r>
          </a:p>
          <a:p>
            <a:pPr eaLnBrk="1" hangingPunct="1">
              <a:buAutoNum type="arabicPeriod"/>
            </a:pPr>
            <a:r>
              <a:rPr lang="fr-FR" b="0" dirty="0" smtClean="0">
                <a:ea typeface="Geneva"/>
                <a:cs typeface="Geneva"/>
              </a:rPr>
              <a:t>Caractéristiques du site</a:t>
            </a:r>
          </a:p>
          <a:p>
            <a:pPr eaLnBrk="1" hangingPunct="1">
              <a:buAutoNum type="arabicPeriod"/>
            </a:pPr>
            <a:r>
              <a:rPr lang="fr-FR" b="0" dirty="0" smtClean="0">
                <a:ea typeface="Geneva"/>
                <a:cs typeface="Geneva"/>
              </a:rPr>
              <a:t>Analyse préliminaire</a:t>
            </a:r>
          </a:p>
          <a:p>
            <a:pPr eaLnBrk="1" hangingPunct="1">
              <a:buAutoNum type="arabicPeriod"/>
            </a:pPr>
            <a:r>
              <a:rPr lang="fr-FR" b="0" dirty="0" smtClean="0">
                <a:ea typeface="Geneva"/>
                <a:cs typeface="Geneva"/>
              </a:rPr>
              <a:t>Évaluation des risques</a:t>
            </a:r>
          </a:p>
          <a:p>
            <a:pPr eaLnBrk="1" hangingPunct="1">
              <a:buAutoNum type="arabicPeriod"/>
            </a:pPr>
            <a:r>
              <a:rPr lang="fr-FR" b="0" dirty="0" smtClean="0">
                <a:ea typeface="Geneva"/>
                <a:cs typeface="Geneva"/>
              </a:rPr>
              <a:t>Globalisation des résultats</a:t>
            </a:r>
          </a:p>
          <a:p>
            <a:pPr eaLnBrk="1" hangingPunct="1">
              <a:buAutoNum type="arabicPeriod"/>
            </a:pPr>
            <a:endParaRPr lang="fr-FR" b="0" dirty="0" smtClean="0">
              <a:ea typeface="Geneva"/>
              <a:cs typeface="Geneva"/>
            </a:endParaRPr>
          </a:p>
          <a:p>
            <a:pPr eaLnBrk="1" hangingPunct="1">
              <a:buAutoNum type="arabicPeriod"/>
            </a:pPr>
            <a:endParaRPr lang="fr-FR" b="0" dirty="0" smtClean="0">
              <a:ea typeface="Geneva"/>
              <a:cs typeface="Geneva"/>
            </a:endParaRPr>
          </a:p>
          <a:p>
            <a:pPr eaLnBrk="1" hangingPunct="1">
              <a:buNone/>
            </a:pPr>
            <a:r>
              <a:rPr lang="fr-FR" b="0" dirty="0" smtClean="0">
                <a:ea typeface="Geneva"/>
                <a:cs typeface="Geneva"/>
              </a:rPr>
              <a:t>A retenir!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DADAB0-0EAA-4D5C-BFD3-7BF4E2C2EE78}" type="slidenum">
              <a:rPr lang="fr-FR"/>
              <a:pPr/>
              <a:t>3</a:t>
            </a:fld>
            <a:r>
              <a:rPr lang="fr-FR"/>
              <a:t>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0" cap="none" dirty="0" smtClean="0">
                <a:ea typeface="Geneva"/>
                <a:cs typeface="Geneva"/>
              </a:rPr>
              <a:t>Correctif exercice : 1. Résumé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AutoNum type="arabicPlain"/>
            </a:pPr>
            <a:r>
              <a:rPr lang="fr-BE" b="0" dirty="0" smtClean="0">
                <a:ea typeface="Geneva"/>
                <a:cs typeface="Geneva"/>
              </a:rPr>
              <a:t>page maximum </a:t>
            </a:r>
          </a:p>
          <a:p>
            <a:pPr eaLnBrk="1" hangingPunct="1">
              <a:buNone/>
            </a:pPr>
            <a:r>
              <a:rPr lang="fr-BE" b="0" dirty="0" smtClean="0">
                <a:ea typeface="Geneva"/>
                <a:cs typeface="Geneva"/>
              </a:rPr>
              <a:t>synthèse  de  l’étude  en  suivant  la  même succession  logique que  le  rapport.</a:t>
            </a:r>
            <a:endParaRPr lang="fr-FR" b="0" dirty="0" smtClean="0">
              <a:ea typeface="Geneva"/>
              <a:cs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DADAB0-0EAA-4D5C-BFD3-7BF4E2C2EE78}" type="slidenum">
              <a:rPr lang="fr-FR"/>
              <a:pPr/>
              <a:t>4</a:t>
            </a:fld>
            <a:r>
              <a:rPr lang="fr-FR"/>
              <a:t>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0" cap="none" dirty="0" smtClean="0">
                <a:ea typeface="Geneva"/>
                <a:cs typeface="Geneva"/>
              </a:rPr>
              <a:t>Correctif exercice : 1. Résumé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endParaRPr lang="fr-FR" b="0" dirty="0" smtClean="0">
              <a:ea typeface="Geneva"/>
              <a:cs typeface="Geneva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27583" y="2420888"/>
          <a:ext cx="7845831" cy="2160240"/>
        </p:xfrm>
        <a:graphic>
          <a:graphicData uri="http://schemas.openxmlformats.org/drawingml/2006/table">
            <a:tbl>
              <a:tblPr/>
              <a:tblGrid>
                <a:gridCol w="1758549"/>
                <a:gridCol w="1014547"/>
                <a:gridCol w="1014547"/>
                <a:gridCol w="1014547"/>
                <a:gridCol w="1014547"/>
                <a:gridCol w="1014547"/>
                <a:gridCol w="1014547"/>
              </a:tblGrid>
              <a:tr h="295924"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ESR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EDR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95924"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Base d’évaluation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SH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SH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865"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Générique : plan de secteur ; agricole (II)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HMG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AMG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ISB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MG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865"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Actuelle : station-service : industriel (V)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AMG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AMG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ISB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662"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Potentielle : habitat : résidentiel (III)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HMG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AMG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ISB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AMG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</a:t>
                      </a:r>
                      <a:endParaRPr lang="fr-BE" sz="13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/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2079" marR="12079" marT="120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DADAB0-0EAA-4D5C-BFD3-7BF4E2C2EE78}" type="slidenum">
              <a:rPr lang="fr-FR"/>
              <a:pPr/>
              <a:t>5</a:t>
            </a:fld>
            <a:r>
              <a:rPr lang="fr-FR"/>
              <a:t>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0" cap="none" dirty="0" smtClean="0">
                <a:ea typeface="Geneva"/>
                <a:cs typeface="Geneva"/>
              </a:rPr>
              <a:t>Correctif exercice : 2. Caractéristiques du site</a:t>
            </a:r>
            <a:endParaRPr lang="fr-FR" b="0" dirty="0" smtClean="0">
              <a:ea typeface="Geneva"/>
              <a:cs typeface="Geneva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920038" cy="4140200"/>
          </a:xfrm>
        </p:spPr>
        <p:txBody>
          <a:bodyPr/>
          <a:lstStyle/>
          <a:p>
            <a:pPr eaLnBrk="1" hangingPunct="1">
              <a:buNone/>
            </a:pPr>
            <a:r>
              <a:rPr lang="fr-FR" b="0" dirty="0" smtClean="0">
                <a:ea typeface="Geneva"/>
                <a:cs typeface="Geneva"/>
              </a:rPr>
              <a:t>Données de base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b="0" dirty="0" smtClean="0">
                <a:ea typeface="Geneva"/>
                <a:cs typeface="Geneva"/>
              </a:rPr>
              <a:t>Terrain de 42 x 60 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b="0" dirty="0" smtClean="0">
                <a:ea typeface="Geneva"/>
                <a:cs typeface="Geneva"/>
              </a:rPr>
              <a:t>Shop : 12 x 33 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b="0" dirty="0" smtClean="0">
                <a:ea typeface="Geneva"/>
                <a:cs typeface="Geneva"/>
              </a:rPr>
              <a:t>Piste étanche : 12 x 18 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b="0" dirty="0" smtClean="0">
                <a:ea typeface="Geneva"/>
                <a:cs typeface="Geneva"/>
              </a:rPr>
              <a:t>3 citernes mazout/essence 16 500 litres; 1 x 3 x 5.5 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b="0" dirty="0" smtClean="0">
                <a:ea typeface="Geneva"/>
                <a:cs typeface="Geneva"/>
              </a:rPr>
              <a:t>Remblai pollué en ML et HAP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b="0" dirty="0" smtClean="0">
                <a:ea typeface="Geneva"/>
                <a:cs typeface="Geneva"/>
              </a:rPr>
              <a:t>Tache de pollution surimposée HP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b="0" dirty="0" smtClean="0">
                <a:ea typeface="Geneva"/>
                <a:cs typeface="Geneva"/>
              </a:rPr>
              <a:t>Log forage : </a:t>
            </a:r>
            <a:r>
              <a:rPr lang="fr-BE" b="0" dirty="0" smtClean="0">
                <a:ea typeface="Geneva"/>
                <a:cs typeface="Geneva"/>
              </a:rPr>
              <a:t>de haut en bas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fr-BE" dirty="0" smtClean="0">
                <a:ea typeface="Geneva"/>
              </a:rPr>
              <a:t>10 cm de béton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fr-BE" dirty="0" smtClean="0">
                <a:ea typeface="Geneva"/>
              </a:rPr>
              <a:t>90 cm de sable jaune (remblai)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fr-BE" dirty="0" smtClean="0">
                <a:ea typeface="Geneva"/>
              </a:rPr>
              <a:t>3 m de limon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fr-BE" dirty="0" smtClean="0">
                <a:ea typeface="Geneva"/>
              </a:rPr>
              <a:t>5 m d’alluvions grossières (gravier)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fr-BE" dirty="0" err="1" smtClean="0">
                <a:ea typeface="Geneva"/>
              </a:rPr>
              <a:t>bed</a:t>
            </a:r>
            <a:r>
              <a:rPr lang="fr-BE" dirty="0" smtClean="0">
                <a:ea typeface="Geneva"/>
              </a:rPr>
              <a:t>-rock en calcaire</a:t>
            </a:r>
          </a:p>
          <a:p>
            <a:pPr marL="342900" lvl="1" indent="-342900" eaLnBrk="1" hangingPunct="1">
              <a:buFont typeface="Wingdings" pitchFamily="2" charset="2"/>
              <a:buChar char="Ø"/>
            </a:pPr>
            <a:r>
              <a:rPr lang="fr-BE" dirty="0" smtClean="0">
                <a:ea typeface="Geneva"/>
              </a:rPr>
              <a:t>Niveau </a:t>
            </a:r>
            <a:r>
              <a:rPr lang="fr-BE" dirty="0" err="1" smtClean="0">
                <a:ea typeface="Geneva"/>
              </a:rPr>
              <a:t>piezo</a:t>
            </a:r>
            <a:r>
              <a:rPr lang="fr-BE" dirty="0" smtClean="0">
                <a:ea typeface="Geneva"/>
              </a:rPr>
              <a:t> : 3,5</a:t>
            </a:r>
            <a:r>
              <a:rPr lang="fr-FR" dirty="0" smtClean="0">
                <a:ea typeface="Geneva"/>
              </a:rPr>
              <a:t> m-ns</a:t>
            </a:r>
            <a:endParaRPr lang="fr-BE" dirty="0" smtClean="0">
              <a:ea typeface="Geneva"/>
            </a:endParaRPr>
          </a:p>
          <a:p>
            <a:pPr eaLnBrk="1" hangingPunct="1">
              <a:buNone/>
            </a:pPr>
            <a:endParaRPr lang="fr-FR" b="0" dirty="0" smtClean="0">
              <a:ea typeface="Geneva"/>
              <a:cs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DADAB0-0EAA-4D5C-BFD3-7BF4E2C2EE78}" type="slidenum">
              <a:rPr lang="fr-FR"/>
              <a:pPr/>
              <a:t>6</a:t>
            </a:fld>
            <a:r>
              <a:rPr lang="fr-FR"/>
              <a:t>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39751"/>
            <a:ext cx="7920038" cy="440978"/>
          </a:xfrm>
        </p:spPr>
        <p:txBody>
          <a:bodyPr/>
          <a:lstStyle/>
          <a:p>
            <a:pPr eaLnBrk="1" hangingPunct="1"/>
            <a:r>
              <a:rPr lang="fr-FR" b="0" cap="none" dirty="0" smtClean="0">
                <a:ea typeface="Geneva"/>
                <a:cs typeface="Geneva"/>
              </a:rPr>
              <a:t>Correctif exercice : 3. Analyse préliminaire</a:t>
            </a:r>
            <a:endParaRPr lang="fr-FR" b="0" dirty="0" smtClean="0">
              <a:ea typeface="Geneva"/>
              <a:cs typeface="Geneva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920038" cy="4140200"/>
          </a:xfrm>
        </p:spPr>
        <p:txBody>
          <a:bodyPr/>
          <a:lstStyle/>
          <a:p>
            <a:pPr eaLnBrk="1" hangingPunct="1">
              <a:buNone/>
            </a:pPr>
            <a:r>
              <a:rPr lang="fr-BE" b="0" dirty="0" smtClean="0">
                <a:ea typeface="Geneva"/>
              </a:rPr>
              <a:t>3.1 critères additionnels relatifs à la menace grave</a:t>
            </a:r>
          </a:p>
          <a:p>
            <a:pPr eaLnBrk="1" hangingPunct="1">
              <a:buNone/>
            </a:pPr>
            <a:r>
              <a:rPr lang="fr-BE" b="0" dirty="0" smtClean="0">
                <a:ea typeface="Geneva"/>
              </a:rPr>
              <a:t>3.2 conditions d’occupation du terrain et bases d’évaluation</a:t>
            </a:r>
          </a:p>
          <a:p>
            <a:pPr eaLnBrk="1" hangingPunct="1">
              <a:buNone/>
            </a:pPr>
            <a:r>
              <a:rPr lang="fr-BE" b="0" dirty="0" smtClean="0">
                <a:ea typeface="Geneva"/>
              </a:rPr>
              <a:t>3.3 modèle conceptuel du site</a:t>
            </a:r>
          </a:p>
          <a:p>
            <a:pPr eaLnBrk="1" hangingPunct="1">
              <a:buNone/>
            </a:pPr>
            <a:r>
              <a:rPr lang="fr-BE" b="0" dirty="0" smtClean="0">
                <a:ea typeface="Geneva"/>
              </a:rPr>
              <a:t>3.4 concentrations représentatives</a:t>
            </a:r>
          </a:p>
          <a:p>
            <a:pPr eaLnBrk="1" hangingPunct="1">
              <a:buNone/>
            </a:pPr>
            <a:endParaRPr lang="fr-BE" b="0" dirty="0" smtClean="0">
              <a:ea typeface="Geneva"/>
            </a:endParaRPr>
          </a:p>
          <a:p>
            <a:pPr eaLnBrk="1" hangingPunct="1">
              <a:buNone/>
            </a:pPr>
            <a:endParaRPr lang="fr-FR" b="0" dirty="0" smtClean="0">
              <a:ea typeface="Geneva"/>
              <a:cs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0" cap="none" dirty="0" smtClean="0">
                <a:ea typeface="Geneva"/>
                <a:cs typeface="Geneva"/>
              </a:rPr>
              <a:t>Correctif exercice : 3.1. </a:t>
            </a:r>
            <a:r>
              <a:rPr lang="fr-BE" b="0" cap="none" dirty="0" smtClean="0">
                <a:ea typeface="Geneva"/>
              </a:rPr>
              <a:t>Critères additionnels relatifs à la menace grave</a:t>
            </a:r>
            <a:endParaRPr lang="fr-FR" b="0" dirty="0" smtClean="0">
              <a:ea typeface="Geneva"/>
              <a:cs typeface="Geneva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BE" b="0" dirty="0" smtClean="0"/>
              <a:t>Aucune des 6 conditions rendant l’assainissement obligatoire n’est rencontrée dans le présent dossier.</a:t>
            </a:r>
            <a:endParaRPr lang="fr-BE" b="0" dirty="0"/>
          </a:p>
        </p:txBody>
      </p:sp>
      <p:sp>
        <p:nvSpPr>
          <p:cNvPr id="15362" name="Espace réservé de la date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ADADAB0-0EAA-4D5C-BFD3-7BF4E2C2EE78}" type="slidenum">
              <a:rPr lang="fr-FR"/>
              <a:pPr/>
              <a:t>7</a:t>
            </a:fld>
            <a:r>
              <a:rPr lang="fr-F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3.2. </a:t>
            </a:r>
            <a:r>
              <a:rPr lang="fr-BE" b="0" cap="none" dirty="0" smtClean="0">
                <a:ea typeface="Geneva"/>
              </a:rPr>
              <a:t>Conditions d’occupation du terrain et bases d’évaluation</a:t>
            </a:r>
            <a:endParaRPr lang="fr-BE" cap="non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8</a:t>
            </a:fld>
            <a:r>
              <a:rPr lang="fr-FR" smtClean="0"/>
              <a:t> </a:t>
            </a:r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1115616" y="1412776"/>
          <a:ext cx="4686935" cy="2621915"/>
        </p:xfrm>
        <a:graphic>
          <a:graphicData uri="http://schemas.openxmlformats.org/drawingml/2006/table">
            <a:tbl>
              <a:tblPr/>
              <a:tblGrid>
                <a:gridCol w="2076450"/>
                <a:gridCol w="2610485"/>
              </a:tblGrid>
              <a:tr h="7258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900" spc="50">
                          <a:latin typeface="Arial"/>
                          <a:ea typeface="Calibri"/>
                          <a:cs typeface="Times New Roman"/>
                        </a:rPr>
                        <a:t>OCCUPATION DU TERRAIN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900" spc="50">
                          <a:latin typeface="Arial"/>
                          <a:ea typeface="Calibri"/>
                          <a:cs typeface="Times New Roman"/>
                        </a:rPr>
                        <a:t>friche / terrain vague avec projet de réaffectation raisonnablement abouti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900" b="1" spc="50">
                          <a:latin typeface="Arial"/>
                          <a:ea typeface="Calibri"/>
                          <a:cs typeface="Times New Roman"/>
                        </a:rPr>
                        <a:t>FAP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20193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r>
                        <a:rPr lang="fr-BE" sz="900" spc="50">
                          <a:latin typeface="Arial"/>
                          <a:ea typeface="Calibri"/>
                          <a:cs typeface="Times New Roman"/>
                        </a:rPr>
                        <a:t>CONCLUSIONS OPÉRATIONNELLES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8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 spc="50">
                          <a:latin typeface="Arial"/>
                          <a:ea typeface="Calibri"/>
                          <a:cs typeface="Times New Roman"/>
                        </a:rPr>
                        <a:t>Nécessité d’assainissement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BE" sz="1000" spc="50">
                          <a:latin typeface="Arial"/>
                          <a:ea typeface="Calibri"/>
                          <a:cs typeface="Times New Roman"/>
                        </a:rPr>
                        <a:t>Projetée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 spc="50">
                          <a:latin typeface="Arial"/>
                          <a:ea typeface="Calibri"/>
                          <a:cs typeface="Times New Roman"/>
                        </a:rPr>
                        <a:t>Urgence d’assainissement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BE" sz="1000" spc="50">
                          <a:latin typeface="Arial"/>
                          <a:ea typeface="Calibri"/>
                          <a:cs typeface="Times New Roman"/>
                        </a:rPr>
                        <a:t>Actuelle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0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r>
                        <a:rPr lang="fr-BE" sz="900" spc="50">
                          <a:latin typeface="Arial"/>
                          <a:ea typeface="Calibri"/>
                          <a:cs typeface="Times New Roman"/>
                        </a:rPr>
                        <a:t>CONCLUSIONS ADDITIONNELLES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 spc="50">
                          <a:latin typeface="Arial"/>
                          <a:ea typeface="Calibri"/>
                          <a:cs typeface="Times New Roman"/>
                        </a:rPr>
                        <a:t>Restriction de types d’usage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 spc="50">
                          <a:latin typeface="Arial"/>
                          <a:ea typeface="Calibri"/>
                          <a:cs typeface="Times New Roman"/>
                        </a:rPr>
                        <a:t>Générique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 spc="50">
                          <a:latin typeface="Arial"/>
                          <a:ea typeface="Calibri"/>
                          <a:cs typeface="Times New Roman"/>
                        </a:rPr>
                        <a:t>Restriction d’utilisation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000" spc="50" dirty="0"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067944" y="4437112"/>
          <a:ext cx="4608513" cy="1230630"/>
        </p:xfrm>
        <a:graphic>
          <a:graphicData uri="http://schemas.openxmlformats.org/drawingml/2006/table">
            <a:tbl>
              <a:tblPr/>
              <a:tblGrid>
                <a:gridCol w="1161329"/>
                <a:gridCol w="972486"/>
                <a:gridCol w="811976"/>
                <a:gridCol w="787053"/>
                <a:gridCol w="875669"/>
              </a:tblGrid>
              <a:tr h="40894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Parcelles/zone de pollution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Situation de droit / base d’évaluation générique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Situation de fait actuelle / base d’évaluation actuelle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Usage projeté / base d’évaluation projetée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Zone particulière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Remblais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II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III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N/A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Tache en hydrocarbures pétrolier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II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V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>
                          <a:latin typeface="Arial"/>
                          <a:ea typeface="Calibri"/>
                          <a:cs typeface="Times New Roman"/>
                        </a:rPr>
                        <a:t>III</a:t>
                      </a:r>
                      <a:endParaRPr lang="fr-BE" sz="1000" spc="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800" spc="50" dirty="0">
                          <a:latin typeface="Arial"/>
                          <a:ea typeface="Calibri"/>
                          <a:cs typeface="Times New Roman"/>
                        </a:rPr>
                        <a:t>N/A</a:t>
                      </a:r>
                      <a:endParaRPr lang="fr-BE" sz="1000" spc="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cap="none" dirty="0" smtClean="0">
                <a:ea typeface="Geneva"/>
                <a:cs typeface="Geneva"/>
              </a:rPr>
              <a:t>Correctif exercice : 3.3. </a:t>
            </a:r>
            <a:r>
              <a:rPr lang="fr-BE" b="0" cap="none" dirty="0" smtClean="0">
                <a:ea typeface="Geneva"/>
              </a:rPr>
              <a:t>Modèle conceptuel du site</a:t>
            </a:r>
            <a:endParaRPr lang="fr-BE" cap="non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C788-251C-4E2E-99ED-E327D6A0A1A1}" type="slidenum">
              <a:rPr lang="fr-FR" smtClean="0"/>
              <a:pPr/>
              <a:t>9</a:t>
            </a:fld>
            <a:r>
              <a:rPr lang="fr-FR" smtClean="0"/>
              <a:t> 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83568" y="1124744"/>
            <a:ext cx="7920038" cy="4140200"/>
          </a:xfrm>
        </p:spPr>
        <p:txBody>
          <a:bodyPr/>
          <a:lstStyle/>
          <a:p>
            <a:r>
              <a:rPr lang="fr-BE" b="0" dirty="0" smtClean="0"/>
              <a:t>Source : Remblai pollué en ML et HAP de 0 à 1 m-ns sur l’ensemble du site avec une tache en HP surimposée.</a:t>
            </a:r>
          </a:p>
          <a:p>
            <a:r>
              <a:rPr lang="fr-BE" b="0" dirty="0" smtClean="0"/>
              <a:t>Voie de transfert : </a:t>
            </a:r>
          </a:p>
          <a:p>
            <a:endParaRPr lang="fr-BE" b="0" dirty="0" smtClean="0"/>
          </a:p>
          <a:p>
            <a:endParaRPr lang="fr-BE" b="0" dirty="0" smtClean="0"/>
          </a:p>
          <a:p>
            <a:endParaRPr lang="fr-BE" b="0" dirty="0" smtClean="0"/>
          </a:p>
          <a:p>
            <a:endParaRPr lang="fr-BE" b="0" dirty="0" smtClean="0"/>
          </a:p>
          <a:p>
            <a:endParaRPr lang="fr-BE" b="0" dirty="0" smtClean="0"/>
          </a:p>
          <a:p>
            <a:endParaRPr lang="fr-BE" b="0" dirty="0" smtClean="0"/>
          </a:p>
          <a:p>
            <a:r>
              <a:rPr lang="fr-BE" b="0" dirty="0" smtClean="0"/>
              <a:t>Cible : </a:t>
            </a:r>
          </a:p>
          <a:p>
            <a:pPr lvl="1"/>
            <a:r>
              <a:rPr lang="fr-BE" b="0" dirty="0" smtClean="0"/>
              <a:t>base d’évaluation actuelle : clients de la station-service, promeneur</a:t>
            </a:r>
          </a:p>
          <a:p>
            <a:pPr lvl="1"/>
            <a:r>
              <a:rPr lang="fr-BE" b="0" dirty="0" smtClean="0"/>
              <a:t>base d’évaluation projetée : résidents des habitations, visiteurs</a:t>
            </a:r>
          </a:p>
          <a:p>
            <a:pPr>
              <a:buNone/>
            </a:pPr>
            <a:r>
              <a:rPr lang="fr-BE" b="0" dirty="0" smtClean="0"/>
              <a:t>	</a:t>
            </a:r>
          </a:p>
          <a:p>
            <a:endParaRPr lang="fr-BE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2204864"/>
            <a:ext cx="5328592" cy="194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ouvelle pré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84" charset="0"/>
          </a:defRPr>
        </a:defPPr>
      </a:lstStyle>
    </a:lnDef>
  </a:objectDefaults>
  <a:extraClrSchemeLst>
    <a:extraClrScheme>
      <a:clrScheme name="Nouvelle présentatio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</TotalTime>
  <Words>1277</Words>
  <Application>Microsoft Office PowerPoint</Application>
  <PresentationFormat>Affichage à l'écran (4:3)</PresentationFormat>
  <Paragraphs>366</Paragraphs>
  <Slides>19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Nouvelle présentation</vt:lpstr>
      <vt:lpstr>Formation ER-SH : le correctif de l’exercice</vt:lpstr>
      <vt:lpstr>Correctif exercice</vt:lpstr>
      <vt:lpstr>Correctif exercice : 1. Résumé</vt:lpstr>
      <vt:lpstr>Correctif exercice : 1. Résumé</vt:lpstr>
      <vt:lpstr>Correctif exercice : 2. Caractéristiques du site</vt:lpstr>
      <vt:lpstr>Correctif exercice : 3. Analyse préliminaire</vt:lpstr>
      <vt:lpstr>Correctif exercice : 3.1. Critères additionnels relatifs à la menace grave</vt:lpstr>
      <vt:lpstr>Correctif exercice : 3.2. Conditions d’occupation du terrain et bases d’évaluation</vt:lpstr>
      <vt:lpstr>Correctif exercice : 3.3. Modèle conceptuel du site</vt:lpstr>
      <vt:lpstr>Correctif exercice : 3.4. Concentrations représentatives</vt:lpstr>
      <vt:lpstr>Correctif exercice : 4. Évaluation des risques </vt:lpstr>
      <vt:lpstr>Correctif exercice : 4.1.1 ESR-SH </vt:lpstr>
      <vt:lpstr>Correctif exercice : 4.1.2. EDR-SH</vt:lpstr>
      <vt:lpstr>Correctif exercice : 4.1.2. EDR-SH scénario</vt:lpstr>
      <vt:lpstr>Correctif exercice : 4.1.2.b. interprétation des résultats : Analyse des incertitudes  </vt:lpstr>
      <vt:lpstr>Correctif exercice : 4.1.2.b. interprétation des résultats : Analyse des incertitudes  </vt:lpstr>
      <vt:lpstr>Correctif exercice : 4.1.2.b. interprétation des résultats : Interprétation </vt:lpstr>
      <vt:lpstr>Correctif exercice : 4.1.3 interprétation globales ER-SH </vt:lpstr>
      <vt:lpstr>Correctif exercice : A RETENIR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ISAAC Nicolas</dc:creator>
  <cp:lastModifiedBy>N. Renaud ISAAC</cp:lastModifiedBy>
  <cp:revision>190</cp:revision>
  <cp:lastPrinted>1904-01-01T00:00:00Z</cp:lastPrinted>
  <dcterms:created xsi:type="dcterms:W3CDTF">1904-01-01T00:00:00Z</dcterms:created>
  <dcterms:modified xsi:type="dcterms:W3CDTF">2017-06-15T12:14:16Z</dcterms:modified>
</cp:coreProperties>
</file>