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0"/>
  </p:notesMasterIdLst>
  <p:handoutMasterIdLst>
    <p:handoutMasterId r:id="rId21"/>
  </p:handoutMasterIdLst>
  <p:sldIdLst>
    <p:sldId id="256" r:id="rId2"/>
    <p:sldId id="324" r:id="rId3"/>
    <p:sldId id="412" r:id="rId4"/>
    <p:sldId id="401" r:id="rId5"/>
    <p:sldId id="413" r:id="rId6"/>
    <p:sldId id="402" r:id="rId7"/>
    <p:sldId id="403" r:id="rId8"/>
    <p:sldId id="404" r:id="rId9"/>
    <p:sldId id="411" r:id="rId10"/>
    <p:sldId id="405" r:id="rId11"/>
    <p:sldId id="414" r:id="rId12"/>
    <p:sldId id="409" r:id="rId13"/>
    <p:sldId id="415" r:id="rId14"/>
    <p:sldId id="407" r:id="rId15"/>
    <p:sldId id="406" r:id="rId16"/>
    <p:sldId id="418" r:id="rId17"/>
    <p:sldId id="410" r:id="rId18"/>
    <p:sldId id="296" r:id="rId19"/>
  </p:sldIdLst>
  <p:sldSz cx="9144000" cy="6858000" type="screen4x3"/>
  <p:notesSz cx="6797675" cy="99266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LAMBERT Christophe" initials="CHL" lastIdx="5" clrIdx="0"/>
  <p:cmAuthor id="1" name="GARZANITI Simon" initials="SG"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E9DE2"/>
    <a:srgbClr val="04617B"/>
    <a:srgbClr val="07A1CB"/>
    <a:srgbClr val="89A5EA"/>
    <a:srgbClr val="277CF9"/>
    <a:srgbClr val="00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410" autoAdjust="0"/>
    <p:restoredTop sz="94038" autoAdjust="0"/>
  </p:normalViewPr>
  <p:slideViewPr>
    <p:cSldViewPr>
      <p:cViewPr varScale="1">
        <p:scale>
          <a:sx n="65" d="100"/>
          <a:sy n="65" d="100"/>
        </p:scale>
        <p:origin x="-1460" y="-56"/>
      </p:cViewPr>
      <p:guideLst>
        <p:guide orient="horz" pos="2160"/>
        <p:guide pos="2880"/>
      </p:guideLst>
    </p:cSldViewPr>
  </p:slideViewPr>
  <p:outlineViewPr>
    <p:cViewPr>
      <p:scale>
        <a:sx n="33" d="100"/>
        <a:sy n="33" d="100"/>
      </p:scale>
      <p:origin x="0" y="258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C22F2A20-B23D-401D-86CF-E356F933D1BC}" type="datetimeFigureOut">
              <a:rPr lang="fr-BE" smtClean="0"/>
              <a:t>28-11-19</a:t>
            </a:fld>
            <a:endParaRPr lang="fr-BE"/>
          </a:p>
        </p:txBody>
      </p:sp>
      <p:sp>
        <p:nvSpPr>
          <p:cNvPr id="4" name="Espace réservé du pied de page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fr-BE"/>
          </a:p>
        </p:txBody>
      </p:sp>
      <p:sp>
        <p:nvSpPr>
          <p:cNvPr id="5" name="Espace réservé du numéro de diapositive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EF306BF0-014E-422D-ACA1-EE2E5A1C1701}" type="slidenum">
              <a:rPr lang="fr-BE" smtClean="0"/>
              <a:t>‹N°›</a:t>
            </a:fld>
            <a:endParaRPr lang="fr-BE"/>
          </a:p>
        </p:txBody>
      </p:sp>
    </p:spTree>
    <p:extLst>
      <p:ext uri="{BB962C8B-B14F-4D97-AF65-F5344CB8AC3E}">
        <p14:creationId xmlns:p14="http://schemas.microsoft.com/office/powerpoint/2010/main" val="3808593953"/>
      </p:ext>
    </p:extLst>
  </p:cSld>
  <p:clrMap bg1="lt1" tx1="dk1" bg2="lt2" tx2="dk2" accent1="accent1" accent2="accent2" accent3="accent3" accent4="accent4" accent5="accent5" accent6="accent6" hlink="hlink" folHlink="folHlink"/>
  <p:hf sldNum="0"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fr-BE"/>
          </a:p>
        </p:txBody>
      </p:sp>
      <p:sp>
        <p:nvSpPr>
          <p:cNvPr id="3" name="Espace réservé de la date 2"/>
          <p:cNvSpPr>
            <a:spLocks noGrp="1"/>
          </p:cNvSpPr>
          <p:nvPr>
            <p:ph type="dt" idx="1"/>
          </p:nvPr>
        </p:nvSpPr>
        <p:spPr>
          <a:xfrm>
            <a:off x="3850443" y="0"/>
            <a:ext cx="2945659" cy="496332"/>
          </a:xfrm>
          <a:prstGeom prst="rect">
            <a:avLst/>
          </a:prstGeom>
        </p:spPr>
        <p:txBody>
          <a:bodyPr vert="horz" lIns="91440" tIns="45720" rIns="91440" bIns="45720" rtlCol="0"/>
          <a:lstStyle>
            <a:lvl1pPr algn="r">
              <a:defRPr sz="1200"/>
            </a:lvl1pPr>
          </a:lstStyle>
          <a:p>
            <a:fld id="{A6E19D4F-6D3A-4266-85EF-D4F0EE4249D8}" type="datetimeFigureOut">
              <a:rPr lang="fr-BE" smtClean="0"/>
              <a:t>28-11-19</a:t>
            </a:fld>
            <a:endParaRPr lang="fr-BE"/>
          </a:p>
        </p:txBody>
      </p:sp>
      <p:sp>
        <p:nvSpPr>
          <p:cNvPr id="4" name="Espace réservé de l'image des diapositives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fr-BE"/>
          </a:p>
        </p:txBody>
      </p:sp>
      <p:sp>
        <p:nvSpPr>
          <p:cNvPr id="5" name="Espace réservé des commentaires 4"/>
          <p:cNvSpPr>
            <a:spLocks noGrp="1"/>
          </p:cNvSpPr>
          <p:nvPr>
            <p:ph type="body" sz="quarter" idx="3"/>
          </p:nvPr>
        </p:nvSpPr>
        <p:spPr>
          <a:xfrm>
            <a:off x="679768" y="4715153"/>
            <a:ext cx="5438140" cy="4466987"/>
          </a:xfrm>
          <a:prstGeom prst="rect">
            <a:avLst/>
          </a:prstGeom>
        </p:spPr>
        <p:txBody>
          <a:bodyPr vert="horz" lIns="91440" tIns="45720" rIns="91440" bIns="45720" rtlCol="0"/>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6" name="Espace réservé du pied de page 5"/>
          <p:cNvSpPr>
            <a:spLocks noGrp="1"/>
          </p:cNvSpPr>
          <p:nvPr>
            <p:ph type="ftr" sz="quarter" idx="4"/>
          </p:nvPr>
        </p:nvSpPr>
        <p:spPr>
          <a:xfrm>
            <a:off x="0" y="9428583"/>
            <a:ext cx="2945659" cy="496332"/>
          </a:xfrm>
          <a:prstGeom prst="rect">
            <a:avLst/>
          </a:prstGeom>
        </p:spPr>
        <p:txBody>
          <a:bodyPr vert="horz" lIns="91440" tIns="45720" rIns="91440" bIns="45720" rtlCol="0" anchor="b"/>
          <a:lstStyle>
            <a:lvl1pPr algn="l">
              <a:defRPr sz="1200"/>
            </a:lvl1pPr>
          </a:lstStyle>
          <a:p>
            <a:endParaRPr lang="fr-BE"/>
          </a:p>
        </p:txBody>
      </p:sp>
      <p:sp>
        <p:nvSpPr>
          <p:cNvPr id="7" name="Espace réservé du numéro de diapositive 6"/>
          <p:cNvSpPr>
            <a:spLocks noGrp="1"/>
          </p:cNvSpPr>
          <p:nvPr>
            <p:ph type="sldNum" sz="quarter" idx="5"/>
          </p:nvPr>
        </p:nvSpPr>
        <p:spPr>
          <a:xfrm>
            <a:off x="3850443" y="9428583"/>
            <a:ext cx="2945659" cy="496332"/>
          </a:xfrm>
          <a:prstGeom prst="rect">
            <a:avLst/>
          </a:prstGeom>
        </p:spPr>
        <p:txBody>
          <a:bodyPr vert="horz" lIns="91440" tIns="45720" rIns="91440" bIns="45720" rtlCol="0" anchor="b"/>
          <a:lstStyle>
            <a:lvl1pPr algn="r">
              <a:defRPr sz="1200"/>
            </a:lvl1pPr>
          </a:lstStyle>
          <a:p>
            <a:fld id="{7874B083-83BB-468C-8A15-9F496F32F835}" type="slidenum">
              <a:rPr lang="fr-BE" smtClean="0"/>
              <a:t>‹N°›</a:t>
            </a:fld>
            <a:endParaRPr lang="fr-BE"/>
          </a:p>
        </p:txBody>
      </p:sp>
    </p:spTree>
    <p:extLst>
      <p:ext uri="{BB962C8B-B14F-4D97-AF65-F5344CB8AC3E}">
        <p14:creationId xmlns:p14="http://schemas.microsoft.com/office/powerpoint/2010/main" val="2404717700"/>
      </p:ext>
    </p:extLst>
  </p:cSld>
  <p:clrMap bg1="lt1" tx1="dk1" bg2="lt2" tx2="dk2" accent1="accent1" accent2="accent2" accent3="accent3" accent4="accent4" accent5="accent5" accent6="accent6" hlink="hlink" folHlink="folHlink"/>
  <p:hf sldNum="0" hd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pied de page 3"/>
          <p:cNvSpPr>
            <a:spLocks noGrp="1"/>
          </p:cNvSpPr>
          <p:nvPr>
            <p:ph type="ftr" sz="quarter" idx="4"/>
          </p:nvPr>
        </p:nvSpPr>
        <p:spPr/>
        <p:txBody>
          <a:bodyPr/>
          <a:lstStyle/>
          <a:p>
            <a:endParaRPr lang="fr-BE"/>
          </a:p>
        </p:txBody>
      </p:sp>
    </p:spTree>
    <p:extLst>
      <p:ext uri="{BB962C8B-B14F-4D97-AF65-F5344CB8AC3E}">
        <p14:creationId xmlns:p14="http://schemas.microsoft.com/office/powerpoint/2010/main" val="7800856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u="sng" dirty="0">
                <a:solidFill>
                  <a:schemeClr val="accent1">
                    <a:lumMod val="75000"/>
                  </a:schemeClr>
                </a:solidFill>
              </a:rPr>
              <a:t>Si le préleveur ne respecte pas les règles qui viennent d’être énoncées, il peut se voir sanctionner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u="sng" dirty="0">
              <a:solidFill>
                <a:schemeClr val="accent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BE" u="sng" dirty="0">
                <a:solidFill>
                  <a:schemeClr val="accent1">
                    <a:lumMod val="75000"/>
                  </a:schemeClr>
                </a:solidFill>
              </a:rPr>
              <a:t>Les sanctions peuvent aller crescendo ou être directes, ainsi l’arrêté du 06.12.2018 prévoit un système d’avertissement avant sanction, il prévoit également la possibilité de sanction directe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u="sng" dirty="0">
              <a:solidFill>
                <a:schemeClr val="accent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BE" u="sng" dirty="0">
                <a:solidFill>
                  <a:schemeClr val="accent1">
                    <a:lumMod val="75000"/>
                  </a:schemeClr>
                </a:solidFill>
              </a:rPr>
              <a:t>Avertissements/qualité manifestement insuffisante des prestations : sur base de constats directs de terrains (</a:t>
            </a:r>
            <a:r>
              <a:rPr lang="fr-BE" u="sng" dirty="0" err="1">
                <a:solidFill>
                  <a:schemeClr val="accent1">
                    <a:lumMod val="75000"/>
                  </a:schemeClr>
                </a:solidFill>
              </a:rPr>
              <a:t>ISSeP</a:t>
            </a:r>
            <a:r>
              <a:rPr lang="fr-BE" u="sng" dirty="0">
                <a:solidFill>
                  <a:schemeClr val="accent1">
                    <a:lumMod val="75000"/>
                  </a:schemeClr>
                </a:solidFill>
              </a:rPr>
              <a:t>), ou sur base de l’analyse des rapports transmis (DS ou rapport </a:t>
            </a:r>
            <a:r>
              <a:rPr lang="fr-BE" u="sng" dirty="0" err="1">
                <a:solidFill>
                  <a:schemeClr val="accent1">
                    <a:lumMod val="75000"/>
                  </a:schemeClr>
                </a:solidFill>
              </a:rPr>
              <a:t>kté</a:t>
            </a:r>
            <a:r>
              <a:rPr lang="fr-BE" u="sng" dirty="0">
                <a:solidFill>
                  <a:schemeClr val="accent1">
                    <a:lumMod val="75000"/>
                  </a:schemeClr>
                </a:solidFill>
              </a:rPr>
              <a:t> des terres réalisés dans le cadre de l’AGW terres excavées : contact DPS avec  </a:t>
            </a:r>
            <a:r>
              <a:rPr lang="fr-BE" u="sng" dirty="0" err="1">
                <a:solidFill>
                  <a:schemeClr val="accent1">
                    <a:lumMod val="75000"/>
                  </a:schemeClr>
                </a:solidFill>
              </a:rPr>
              <a:t>ISSeP</a:t>
            </a:r>
            <a:r>
              <a:rPr lang="fr-BE" u="sng" dirty="0">
                <a:solidFill>
                  <a:schemeClr val="accent1">
                    <a:lumMod val="75000"/>
                  </a:schemeClr>
                </a:solidFill>
              </a:rPr>
              <a:t>, DAS, WALTERRE / retour des Experts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u="sng" dirty="0">
              <a:solidFill>
                <a:schemeClr val="accent1">
                  <a:lumMod val="75000"/>
                </a:schemeClr>
              </a:solidFill>
            </a:endParaRPr>
          </a:p>
          <a:p>
            <a:r>
              <a:rPr lang="fr-BE" dirty="0"/>
              <a:t>3. L'Administration notifie à la personne visée à l'article 48 par envoi recommandé ou par le recours à toute formule similaire permettant de donner date certaine à l'envoi, son intention de la sanctionner en précisant les éléments qui le justifient.</a:t>
            </a:r>
          </a:p>
          <a:p>
            <a:r>
              <a:rPr lang="fr-BE" dirty="0"/>
              <a:t>La personne peut faire valoir ses observations dans un délai de trente jours à dater de la notification par l'Administration de son intention de la sanctionner, et si elle le souhaite, demander à être entendu endéans ce délai.</a:t>
            </a:r>
          </a:p>
          <a:p>
            <a:r>
              <a:rPr lang="fr-BE" dirty="0"/>
              <a:t>L'Administration envoie sa décision statuant sur la suspension ou le retrait dans un délai de soixante jours à dater de la notification visée à l'alinéa 1</a:t>
            </a:r>
            <a:r>
              <a:rPr lang="fr-BE" baseline="30000" dirty="0"/>
              <a:t>er</a:t>
            </a:r>
            <a:r>
              <a:rPr lang="fr-BE" dirty="0"/>
              <a:t>.</a:t>
            </a:r>
          </a:p>
          <a:p>
            <a:r>
              <a:rPr lang="fr-BE" dirty="0"/>
              <a:t>En cas d'urgence spécialement motivée, et pour autant que l'audition soit de nature à causer un retard préjudiciable à la sécurité publique, l'enregistrement peut être suspendu immédiatement, sans audition préalable de son titulaire. Dans ce cas, l'Administration précise la durée de la suspension qui ne peut être supérieure à deux mois.</a:t>
            </a:r>
          </a:p>
          <a:p>
            <a:r>
              <a:rPr lang="fr-BE" dirty="0"/>
              <a:t>En cas de retrait, aucune nouvelle demande d'enregistrement ou d'agrément ne peut être formulée dans un délai de six mois qui suivent la décision.</a:t>
            </a:r>
          </a:p>
          <a:p>
            <a:r>
              <a:rPr lang="fr-BE" b="1" dirty="0"/>
              <a:t>Art. 55. </a:t>
            </a:r>
            <a:r>
              <a:rPr lang="fr-BE" dirty="0"/>
              <a:t>Un recours auprès du Ministre est ouvert aux personnes visées à l'article 48 contre la décision de suspension ou de retrait. Le requérant introduit son recours conformément à l'article 109.</a:t>
            </a:r>
          </a:p>
          <a:p>
            <a:r>
              <a:rPr lang="fr-BE" dirty="0"/>
              <a:t>Dans les nonante jours à dater de la réception du recours, le Ministre statue sur le recours.</a:t>
            </a:r>
          </a:p>
          <a:p>
            <a:r>
              <a:rPr lang="fr-BE" dirty="0"/>
              <a:t>En l'absence de décision du Ministre, le recours est réputé rejeté.</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u="sng" dirty="0">
              <a:solidFill>
                <a:schemeClr val="accent1">
                  <a:lumMod val="75000"/>
                </a:schemeClr>
              </a:solidFill>
            </a:endParaRPr>
          </a:p>
          <a:p>
            <a:endParaRPr lang="fr-BE" dirty="0"/>
          </a:p>
        </p:txBody>
      </p:sp>
      <p:sp>
        <p:nvSpPr>
          <p:cNvPr id="4" name="Espace réservé du pied de page 3"/>
          <p:cNvSpPr>
            <a:spLocks noGrp="1"/>
          </p:cNvSpPr>
          <p:nvPr>
            <p:ph type="ftr" sz="quarter" idx="4"/>
          </p:nvPr>
        </p:nvSpPr>
        <p:spPr/>
        <p:txBody>
          <a:bodyPr/>
          <a:lstStyle/>
          <a:p>
            <a:endParaRPr lang="fr-BE"/>
          </a:p>
        </p:txBody>
      </p:sp>
    </p:spTree>
    <p:extLst>
      <p:ext uri="{BB962C8B-B14F-4D97-AF65-F5344CB8AC3E}">
        <p14:creationId xmlns:p14="http://schemas.microsoft.com/office/powerpoint/2010/main" val="179117313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fr-BE" u="sng" dirty="0">
                <a:solidFill>
                  <a:schemeClr val="accent1">
                    <a:lumMod val="75000"/>
                  </a:schemeClr>
                </a:solidFill>
              </a:rPr>
              <a:t>Si le préleveur ne respecte pas les règles qui viennent d’être énoncées, il peut se voir sanctionner :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u="sng" dirty="0">
              <a:solidFill>
                <a:schemeClr val="accent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BE" u="sng" dirty="0">
                <a:solidFill>
                  <a:schemeClr val="accent1">
                    <a:lumMod val="75000"/>
                  </a:schemeClr>
                </a:solidFill>
              </a:rPr>
              <a:t>Les sanctions peuvent aller crescendo ou être directes, ainsi l’arrêté du 06.12.2018 prévoit un système d’avertissement avant sanction, il prévoit également la possibilité de sanction directe</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u="sng" dirty="0">
              <a:solidFill>
                <a:schemeClr val="accent1">
                  <a:lumMod val="75000"/>
                </a:schemeClr>
              </a:solidFill>
            </a:endParaRPr>
          </a:p>
          <a:p>
            <a:r>
              <a:rPr lang="fr-BE" dirty="0"/>
              <a:t>3. L'Administration notifie à la personne visée à l'article 48 par envoi recommandé ou par le recours à toute formule similaire permettant de donner date certaine à l'envoi, son intention de la sanctionner en précisant les éléments qui le justifient.</a:t>
            </a:r>
          </a:p>
          <a:p>
            <a:r>
              <a:rPr lang="fr-BE" dirty="0"/>
              <a:t>La personne peut faire valoir ses observations dans un délai de trente jours à dater de la notification par l'Administration de son intention de la sanctionner, et si elle le souhaite, demander à être entendu endéans ce délai.</a:t>
            </a:r>
          </a:p>
          <a:p>
            <a:r>
              <a:rPr lang="fr-BE" dirty="0"/>
              <a:t>L'Administration envoie sa décision statuant sur la suspension ou le retrait dans un délai de soixante jours à dater de la notification visée à l'alinéa 1</a:t>
            </a:r>
            <a:r>
              <a:rPr lang="fr-BE" baseline="30000" dirty="0"/>
              <a:t>er</a:t>
            </a:r>
            <a:r>
              <a:rPr lang="fr-BE" dirty="0"/>
              <a:t>.</a:t>
            </a:r>
          </a:p>
          <a:p>
            <a:r>
              <a:rPr lang="fr-BE" dirty="0"/>
              <a:t>En cas d'urgence spécialement motivée, et pour autant que l'audition soit de nature à causer un retard préjudiciable à la sécurité publique, l'enregistrement peut être suspendu immédiatement, sans audition préalable de son titulaire. Dans ce cas, l'Administration précise la durée de la suspension qui ne peut être supérieure à deux mois.</a:t>
            </a:r>
          </a:p>
          <a:p>
            <a:r>
              <a:rPr lang="fr-BE" dirty="0"/>
              <a:t>En cas de retrait, aucune nouvelle demande d'enregistrement ou d'agrément ne peut être formulée dans un délai de six mois qui suivent la décision.</a:t>
            </a:r>
          </a:p>
          <a:p>
            <a:r>
              <a:rPr lang="fr-BE" b="1" dirty="0"/>
              <a:t>Art. 55. </a:t>
            </a:r>
            <a:r>
              <a:rPr lang="fr-BE" dirty="0"/>
              <a:t>Un recours auprès du Ministre est ouvert aux personnes visées à l'article 48 contre la décision de suspension ou de retrait. Le requérant introduit son recours conformément à l'article 109.</a:t>
            </a:r>
          </a:p>
          <a:p>
            <a:r>
              <a:rPr lang="fr-BE" dirty="0"/>
              <a:t>Dans les nonante jours à dater de la réception du recours, le Ministre statue sur le recours.</a:t>
            </a:r>
          </a:p>
          <a:p>
            <a:r>
              <a:rPr lang="fr-BE" dirty="0"/>
              <a:t>En l'absence de décision du Ministre, le recours est réputé rejeté.</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u="sng" dirty="0">
              <a:solidFill>
                <a:schemeClr val="accent1">
                  <a:lumMod val="75000"/>
                </a:schemeClr>
              </a:solidFill>
            </a:endParaRPr>
          </a:p>
          <a:p>
            <a:endParaRPr lang="fr-BE" dirty="0"/>
          </a:p>
        </p:txBody>
      </p:sp>
      <p:sp>
        <p:nvSpPr>
          <p:cNvPr id="4" name="Espace réservé du pied de page 3"/>
          <p:cNvSpPr>
            <a:spLocks noGrp="1"/>
          </p:cNvSpPr>
          <p:nvPr>
            <p:ph type="ftr" sz="quarter" idx="4"/>
          </p:nvPr>
        </p:nvSpPr>
        <p:spPr/>
        <p:txBody>
          <a:bodyPr/>
          <a:lstStyle/>
          <a:p>
            <a:endParaRPr lang="fr-BE"/>
          </a:p>
        </p:txBody>
      </p:sp>
    </p:spTree>
    <p:extLst>
      <p:ext uri="{BB962C8B-B14F-4D97-AF65-F5344CB8AC3E}">
        <p14:creationId xmlns:p14="http://schemas.microsoft.com/office/powerpoint/2010/main" val="13691448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dirty="0"/>
              <a:t>« </a:t>
            </a:r>
            <a:r>
              <a:rPr lang="fr-FR" sz="1200" kern="1200" dirty="0">
                <a:solidFill>
                  <a:schemeClr val="tx1"/>
                </a:solidFill>
                <a:effectLst/>
                <a:latin typeface="+mn-lt"/>
                <a:ea typeface="+mn-ea"/>
                <a:cs typeface="+mn-cs"/>
              </a:rPr>
              <a:t>Suite à cela, nous avons fait la démarche de demander à notre compagnie d’assurance une offre pour une RC Professionnelle.</a:t>
            </a:r>
            <a:endParaRPr lang="fr-BE"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Celle-ci nous a répondu, par l’intermédiaire de notre courtier, qu’elle ne comprenait pas notre demande car une RC Professionnelle serait inutile car nous ne produirons pas de prestations intellectuelles en tant que préleveurs.</a:t>
            </a:r>
            <a:endParaRPr lang="fr-BE"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En effet, comme nous sommes une société de forages, nos employés ne ferons pas le rapport de traçabilité des terres car seul un bureau d’études peut le faire. »</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REPONSE </a:t>
            </a:r>
          </a:p>
          <a:p>
            <a:r>
              <a:rPr lang="fr-BE" sz="1200" kern="1200" dirty="0">
                <a:solidFill>
                  <a:schemeClr val="tx1"/>
                </a:solidFill>
                <a:effectLst/>
                <a:latin typeface="+mn-lt"/>
                <a:ea typeface="+mn-ea"/>
                <a:cs typeface="+mn-cs"/>
              </a:rPr>
              <a:t>Suite à l’échange de mail ci-joint avec Axa à propos d’un contrat conclu avec un préleveur et suite à différents échanges notamment avec Alexis </a:t>
            </a:r>
            <a:r>
              <a:rPr lang="fr-BE" sz="1200" kern="1200" dirty="0" err="1">
                <a:solidFill>
                  <a:schemeClr val="tx1"/>
                </a:solidFill>
                <a:effectLst/>
                <a:latin typeface="+mn-lt"/>
                <a:ea typeface="+mn-ea"/>
                <a:cs typeface="+mn-cs"/>
              </a:rPr>
              <a:t>Demey</a:t>
            </a:r>
            <a:r>
              <a:rPr lang="fr-BE" sz="1200" kern="1200" dirty="0">
                <a:solidFill>
                  <a:schemeClr val="tx1"/>
                </a:solidFill>
                <a:effectLst/>
                <a:latin typeface="+mn-lt"/>
                <a:ea typeface="+mn-ea"/>
                <a:cs typeface="+mn-cs"/>
              </a:rPr>
              <a:t> fin de semaine dernière, il apparait que :</a:t>
            </a:r>
          </a:p>
          <a:p>
            <a:pPr lvl="0"/>
            <a:r>
              <a:rPr lang="fr-BE" sz="1200" kern="1200" dirty="0">
                <a:solidFill>
                  <a:schemeClr val="tx1"/>
                </a:solidFill>
                <a:effectLst/>
                <a:latin typeface="+mn-lt"/>
                <a:ea typeface="+mn-ea"/>
                <a:cs typeface="+mn-cs"/>
              </a:rPr>
              <a:t>L’intention du cabinet du Ministre Di Antonio était bien d’exiger les deux types d’assurance pour les préleveurs ;</a:t>
            </a:r>
          </a:p>
          <a:p>
            <a:pPr lvl="0"/>
            <a:r>
              <a:rPr lang="fr-BE" sz="1200" kern="1200" dirty="0">
                <a:solidFill>
                  <a:schemeClr val="tx1"/>
                </a:solidFill>
                <a:effectLst/>
                <a:latin typeface="+mn-lt"/>
                <a:ea typeface="+mn-ea"/>
                <a:cs typeface="+mn-cs"/>
              </a:rPr>
              <a:t>Il est impossible d’écarter avec certitude le cas où un acte posé par un préleveur relèverait de l’assurance professionnelle et non de l’assurance exploitation (exemple : quid si un préleveur ne respecte pas le CWEA et ce en l’absence d’un expert sur les lieux ?) ;</a:t>
            </a:r>
          </a:p>
          <a:p>
            <a:pPr lvl="0"/>
            <a:r>
              <a:rPr lang="fr-BE" sz="1200" kern="1200" dirty="0">
                <a:solidFill>
                  <a:schemeClr val="tx1"/>
                </a:solidFill>
                <a:effectLst/>
                <a:latin typeface="+mn-lt"/>
                <a:ea typeface="+mn-ea"/>
                <a:cs typeface="+mn-cs"/>
              </a:rPr>
              <a:t>Les  problèmes de coût supplémentaire relevé n’est pas étayé par des faits concrets et il apparait que des assureurs comme Axa sont à même de proposer des contrats adaptés aux préleveurs.</a:t>
            </a:r>
          </a:p>
          <a:p>
            <a:r>
              <a:rPr lang="fr-BE" sz="1200" kern="1200" dirty="0">
                <a:solidFill>
                  <a:schemeClr val="tx1"/>
                </a:solidFill>
                <a:effectLst/>
                <a:latin typeface="+mn-lt"/>
                <a:ea typeface="+mn-ea"/>
                <a:cs typeface="+mn-cs"/>
              </a:rPr>
              <a:t> </a:t>
            </a:r>
          </a:p>
          <a:p>
            <a:r>
              <a:rPr lang="fr-BE" sz="1200" kern="1200" dirty="0">
                <a:solidFill>
                  <a:schemeClr val="tx1"/>
                </a:solidFill>
                <a:effectLst/>
                <a:latin typeface="+mn-lt"/>
                <a:ea typeface="+mn-ea"/>
                <a:cs typeface="+mn-cs"/>
              </a:rPr>
              <a:t> </a:t>
            </a:r>
          </a:p>
          <a:p>
            <a:r>
              <a:rPr lang="fr-BE" sz="1200" kern="1200" dirty="0">
                <a:solidFill>
                  <a:schemeClr val="tx1"/>
                </a:solidFill>
                <a:effectLst/>
                <a:latin typeface="+mn-lt"/>
                <a:ea typeface="+mn-ea"/>
                <a:cs typeface="+mn-cs"/>
              </a:rPr>
              <a:t>En conséquence et après discussion avec Anne Barbier, Fabienne </a:t>
            </a:r>
            <a:r>
              <a:rPr lang="fr-BE" sz="1200" kern="1200" dirty="0" err="1">
                <a:solidFill>
                  <a:schemeClr val="tx1"/>
                </a:solidFill>
                <a:effectLst/>
                <a:latin typeface="+mn-lt"/>
                <a:ea typeface="+mn-ea"/>
                <a:cs typeface="+mn-cs"/>
              </a:rPr>
              <a:t>Dubasin</a:t>
            </a:r>
            <a:r>
              <a:rPr lang="fr-BE" sz="1200" kern="1200" dirty="0">
                <a:solidFill>
                  <a:schemeClr val="tx1"/>
                </a:solidFill>
                <a:effectLst/>
                <a:latin typeface="+mn-lt"/>
                <a:ea typeface="+mn-ea"/>
                <a:cs typeface="+mn-cs"/>
              </a:rPr>
              <a:t> et Esther </a:t>
            </a:r>
            <a:r>
              <a:rPr lang="fr-BE" sz="1200" kern="1200" dirty="0" err="1">
                <a:solidFill>
                  <a:schemeClr val="tx1"/>
                </a:solidFill>
                <a:effectLst/>
                <a:latin typeface="+mn-lt"/>
                <a:ea typeface="+mn-ea"/>
                <a:cs typeface="+mn-cs"/>
              </a:rPr>
              <a:t>Goidts</a:t>
            </a:r>
            <a:r>
              <a:rPr lang="fr-BE" sz="1200" kern="1200" dirty="0">
                <a:solidFill>
                  <a:schemeClr val="tx1"/>
                </a:solidFill>
                <a:effectLst/>
                <a:latin typeface="+mn-lt"/>
                <a:ea typeface="+mn-ea"/>
                <a:cs typeface="+mn-cs"/>
              </a:rPr>
              <a:t>, nous en avons conclu qu’il convenait d’appliquer strictement la législation , à savoir :</a:t>
            </a:r>
          </a:p>
          <a:p>
            <a:pPr lvl="0"/>
            <a:r>
              <a:rPr lang="fr-BE" sz="1200" kern="1200" dirty="0">
                <a:solidFill>
                  <a:schemeClr val="tx1"/>
                </a:solidFill>
                <a:effectLst/>
                <a:latin typeface="+mn-lt"/>
                <a:ea typeface="+mn-ea"/>
                <a:cs typeface="+mn-cs"/>
              </a:rPr>
              <a:t>Exiger du demandeur d’inclure dans sa demande une déclaration d’engagement du préleveur à contracter une assurance civile professionnelle et exploitation (</a:t>
            </a:r>
            <a:r>
              <a:rPr lang="fr-BE" sz="1200" kern="1200" dirty="0" err="1">
                <a:solidFill>
                  <a:schemeClr val="tx1"/>
                </a:solidFill>
                <a:effectLst/>
                <a:latin typeface="+mn-lt"/>
                <a:ea typeface="+mn-ea"/>
                <a:cs typeface="+mn-cs"/>
              </a:rPr>
              <a:t>cf</a:t>
            </a:r>
            <a:r>
              <a:rPr lang="fr-BE" sz="1200" kern="1200" dirty="0">
                <a:solidFill>
                  <a:schemeClr val="tx1"/>
                </a:solidFill>
                <a:effectLst/>
                <a:latin typeface="+mn-lt"/>
                <a:ea typeface="+mn-ea"/>
                <a:cs typeface="+mn-cs"/>
              </a:rPr>
              <a:t> Art.49 de l’AGW) ;</a:t>
            </a:r>
          </a:p>
          <a:p>
            <a:pPr lvl="0"/>
            <a:r>
              <a:rPr lang="fr-BE" sz="1200" kern="1200" dirty="0">
                <a:solidFill>
                  <a:schemeClr val="tx1"/>
                </a:solidFill>
                <a:effectLst/>
                <a:latin typeface="+mn-lt"/>
                <a:ea typeface="+mn-ea"/>
                <a:cs typeface="+mn-cs"/>
              </a:rPr>
              <a:t>Joindre une copie du contrat ou de l’engagement à contracter contresigné par l’assureur (</a:t>
            </a:r>
            <a:r>
              <a:rPr lang="fr-BE" sz="1200" kern="1200" dirty="0" err="1">
                <a:solidFill>
                  <a:schemeClr val="tx1"/>
                </a:solidFill>
                <a:effectLst/>
                <a:latin typeface="+mn-lt"/>
                <a:ea typeface="+mn-ea"/>
                <a:cs typeface="+mn-cs"/>
              </a:rPr>
              <a:t>cf</a:t>
            </a:r>
            <a:r>
              <a:rPr lang="fr-BE" sz="1200" kern="1200" dirty="0">
                <a:solidFill>
                  <a:schemeClr val="tx1"/>
                </a:solidFill>
                <a:effectLst/>
                <a:latin typeface="+mn-lt"/>
                <a:ea typeface="+mn-ea"/>
                <a:cs typeface="+mn-cs"/>
              </a:rPr>
              <a:t> formulaire de demande d’enregistrement comme </a:t>
            </a:r>
            <a:r>
              <a:rPr lang="fr-BE" sz="1200" kern="1200" dirty="0" err="1">
                <a:solidFill>
                  <a:schemeClr val="tx1"/>
                </a:solidFill>
                <a:effectLst/>
                <a:latin typeface="+mn-lt"/>
                <a:ea typeface="+mn-ea"/>
                <a:cs typeface="+mn-cs"/>
              </a:rPr>
              <a:t>préléveur</a:t>
            </a:r>
            <a:r>
              <a:rPr lang="fr-BE" sz="1200" kern="1200" dirty="0">
                <a:solidFill>
                  <a:schemeClr val="tx1"/>
                </a:solidFill>
                <a:effectLst/>
                <a:latin typeface="+mn-lt"/>
                <a:ea typeface="+mn-ea"/>
                <a:cs typeface="+mn-cs"/>
              </a:rPr>
              <a:t>).</a:t>
            </a:r>
          </a:p>
          <a:p>
            <a:r>
              <a:rPr lang="fr-BE" sz="1200" kern="1200" dirty="0">
                <a:solidFill>
                  <a:schemeClr val="tx1"/>
                </a:solidFill>
                <a:effectLst/>
                <a:latin typeface="+mn-lt"/>
                <a:ea typeface="+mn-ea"/>
                <a:cs typeface="+mn-cs"/>
              </a:rPr>
              <a:t> </a:t>
            </a:r>
          </a:p>
          <a:p>
            <a:r>
              <a:rPr lang="fr-BE" sz="1200" kern="1200" dirty="0">
                <a:solidFill>
                  <a:schemeClr val="tx1"/>
                </a:solidFill>
                <a:effectLst/>
                <a:latin typeface="+mn-lt"/>
                <a:ea typeface="+mn-ea"/>
                <a:cs typeface="+mn-cs"/>
              </a:rPr>
              <a:t>Les dossiers seront donc traités en conséquence.</a:t>
            </a:r>
          </a:p>
          <a:p>
            <a:r>
              <a:rPr lang="fr-BE" sz="1200" kern="1200" dirty="0">
                <a:solidFill>
                  <a:schemeClr val="tx1"/>
                </a:solidFill>
                <a:effectLst/>
                <a:latin typeface="+mn-lt"/>
                <a:ea typeface="+mn-ea"/>
                <a:cs typeface="+mn-cs"/>
              </a:rPr>
              <a:t> </a:t>
            </a:r>
          </a:p>
          <a:p>
            <a:r>
              <a:rPr lang="fr-BE" sz="1200" kern="1200" dirty="0">
                <a:solidFill>
                  <a:schemeClr val="tx1"/>
                </a:solidFill>
                <a:effectLst/>
                <a:latin typeface="+mn-lt"/>
                <a:ea typeface="+mn-ea"/>
                <a:cs typeface="+mn-cs"/>
              </a:rPr>
              <a:t>Ceci n’empêche nullement de réfléchir à la pertinence de modifier l’AGW ultérieurement mais il conviendrait alors que Fedexsol et/ou ASENAS puissent démontrer la nécessité de modifier la législation sur base de faits concrets et après retour d’expérience.</a:t>
            </a:r>
          </a:p>
          <a:p>
            <a:endParaRPr lang="fr-BE" sz="1200" kern="1200" dirty="0">
              <a:solidFill>
                <a:schemeClr val="tx1"/>
              </a:solidFill>
              <a:effectLst/>
              <a:latin typeface="+mn-lt"/>
              <a:ea typeface="+mn-ea"/>
              <a:cs typeface="+mn-cs"/>
            </a:endParaRPr>
          </a:p>
          <a:p>
            <a:endParaRPr lang="fr-BE" dirty="0"/>
          </a:p>
        </p:txBody>
      </p:sp>
      <p:sp>
        <p:nvSpPr>
          <p:cNvPr id="4" name="Espace réservé du pied de page 3"/>
          <p:cNvSpPr>
            <a:spLocks noGrp="1"/>
          </p:cNvSpPr>
          <p:nvPr>
            <p:ph type="ftr" sz="quarter" idx="4"/>
          </p:nvPr>
        </p:nvSpPr>
        <p:spPr/>
        <p:txBody>
          <a:bodyPr/>
          <a:lstStyle/>
          <a:p>
            <a:endParaRPr lang="fr-BE"/>
          </a:p>
        </p:txBody>
      </p:sp>
    </p:spTree>
    <p:extLst>
      <p:ext uri="{BB962C8B-B14F-4D97-AF65-F5344CB8AC3E}">
        <p14:creationId xmlns:p14="http://schemas.microsoft.com/office/powerpoint/2010/main" val="238579124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dirty="0"/>
              <a:t>« </a:t>
            </a:r>
            <a:r>
              <a:rPr lang="fr-FR" sz="1200" kern="1200" dirty="0">
                <a:solidFill>
                  <a:schemeClr val="tx1"/>
                </a:solidFill>
                <a:effectLst/>
                <a:latin typeface="+mn-lt"/>
                <a:ea typeface="+mn-ea"/>
                <a:cs typeface="+mn-cs"/>
              </a:rPr>
              <a:t>Suite à cela, nous avons fait la démarche de demander à notre compagnie d’assurance une offre pour une RC Professionnelle.</a:t>
            </a:r>
            <a:endParaRPr lang="fr-BE"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Celle-ci nous a répondu, par l’intermédiaire de notre courtier, qu’elle ne comprenait pas notre demande car une RC Professionnelle serait inutile car nous ne produirons pas de prestations intellectuelles en tant que préleveurs.</a:t>
            </a:r>
            <a:endParaRPr lang="fr-BE"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En effet, comme nous sommes une société de forages, nos employés ne ferons pas le rapport de traçabilité des terres car seul un bureau d’études peut le faire. »</a:t>
            </a:r>
          </a:p>
          <a:p>
            <a:endParaRPr lang="fr-FR" sz="1200" kern="1200" dirty="0">
              <a:solidFill>
                <a:schemeClr val="tx1"/>
              </a:solidFill>
              <a:effectLst/>
              <a:latin typeface="+mn-lt"/>
              <a:ea typeface="+mn-ea"/>
              <a:cs typeface="+mn-cs"/>
            </a:endParaRPr>
          </a:p>
          <a:p>
            <a:r>
              <a:rPr lang="fr-FR" sz="1200" kern="1200" dirty="0">
                <a:solidFill>
                  <a:schemeClr val="tx1"/>
                </a:solidFill>
                <a:effectLst/>
                <a:latin typeface="+mn-lt"/>
                <a:ea typeface="+mn-ea"/>
                <a:cs typeface="+mn-cs"/>
              </a:rPr>
              <a:t>REPONSE </a:t>
            </a:r>
          </a:p>
          <a:p>
            <a:r>
              <a:rPr lang="fr-BE" sz="1200" kern="1200" dirty="0">
                <a:solidFill>
                  <a:schemeClr val="tx1"/>
                </a:solidFill>
                <a:effectLst/>
                <a:latin typeface="+mn-lt"/>
                <a:ea typeface="+mn-ea"/>
                <a:cs typeface="+mn-cs"/>
              </a:rPr>
              <a:t>Suite à l’échange de mail ci-joint avec Axa à propos d’un contrat conclu avec un préleveur et suite à différents échanges notamment avec Alexis </a:t>
            </a:r>
            <a:r>
              <a:rPr lang="fr-BE" sz="1200" kern="1200" dirty="0" err="1">
                <a:solidFill>
                  <a:schemeClr val="tx1"/>
                </a:solidFill>
                <a:effectLst/>
                <a:latin typeface="+mn-lt"/>
                <a:ea typeface="+mn-ea"/>
                <a:cs typeface="+mn-cs"/>
              </a:rPr>
              <a:t>Demey</a:t>
            </a:r>
            <a:r>
              <a:rPr lang="fr-BE" sz="1200" kern="1200" dirty="0">
                <a:solidFill>
                  <a:schemeClr val="tx1"/>
                </a:solidFill>
                <a:effectLst/>
                <a:latin typeface="+mn-lt"/>
                <a:ea typeface="+mn-ea"/>
                <a:cs typeface="+mn-cs"/>
              </a:rPr>
              <a:t> fin de semaine dernière, il apparait que :</a:t>
            </a:r>
          </a:p>
          <a:p>
            <a:pPr lvl="0"/>
            <a:r>
              <a:rPr lang="fr-BE" sz="1200" kern="1200" dirty="0">
                <a:solidFill>
                  <a:schemeClr val="tx1"/>
                </a:solidFill>
                <a:effectLst/>
                <a:latin typeface="+mn-lt"/>
                <a:ea typeface="+mn-ea"/>
                <a:cs typeface="+mn-cs"/>
              </a:rPr>
              <a:t>L’intention du cabinet du Ministre Di Antonio était bien d’exiger les deux types d’assurance pour les préleveurs ;</a:t>
            </a:r>
          </a:p>
          <a:p>
            <a:pPr lvl="0"/>
            <a:r>
              <a:rPr lang="fr-BE" sz="1200" kern="1200" dirty="0">
                <a:solidFill>
                  <a:schemeClr val="tx1"/>
                </a:solidFill>
                <a:effectLst/>
                <a:latin typeface="+mn-lt"/>
                <a:ea typeface="+mn-ea"/>
                <a:cs typeface="+mn-cs"/>
              </a:rPr>
              <a:t>Il est impossible d’écarter avec certitude le cas où un acte posé par un préleveur relèverait de l’assurance professionnelle et non de l’assurance exploitation (exemple : quid si un préleveur ne respecte pas le CWEA et ce en l’absence d’un expert sur les lieux ?) ;</a:t>
            </a:r>
          </a:p>
          <a:p>
            <a:pPr lvl="0"/>
            <a:r>
              <a:rPr lang="fr-BE" sz="1200" kern="1200" dirty="0">
                <a:solidFill>
                  <a:schemeClr val="tx1"/>
                </a:solidFill>
                <a:effectLst/>
                <a:latin typeface="+mn-lt"/>
                <a:ea typeface="+mn-ea"/>
                <a:cs typeface="+mn-cs"/>
              </a:rPr>
              <a:t>Les  problèmes de coût supplémentaire relevé n’est pas étayé par des faits concrets et il apparait que des assureurs comme Axa sont à même de proposer des contrats adaptés aux préleveurs.</a:t>
            </a:r>
          </a:p>
          <a:p>
            <a:r>
              <a:rPr lang="fr-BE" sz="1200" kern="1200" dirty="0">
                <a:solidFill>
                  <a:schemeClr val="tx1"/>
                </a:solidFill>
                <a:effectLst/>
                <a:latin typeface="+mn-lt"/>
                <a:ea typeface="+mn-ea"/>
                <a:cs typeface="+mn-cs"/>
              </a:rPr>
              <a:t> </a:t>
            </a:r>
          </a:p>
          <a:p>
            <a:r>
              <a:rPr lang="fr-BE" sz="1200" kern="1200" dirty="0">
                <a:solidFill>
                  <a:schemeClr val="tx1"/>
                </a:solidFill>
                <a:effectLst/>
                <a:latin typeface="+mn-lt"/>
                <a:ea typeface="+mn-ea"/>
                <a:cs typeface="+mn-cs"/>
              </a:rPr>
              <a:t> </a:t>
            </a:r>
          </a:p>
          <a:p>
            <a:r>
              <a:rPr lang="fr-BE" sz="1200" kern="1200" dirty="0">
                <a:solidFill>
                  <a:schemeClr val="tx1"/>
                </a:solidFill>
                <a:effectLst/>
                <a:latin typeface="+mn-lt"/>
                <a:ea typeface="+mn-ea"/>
                <a:cs typeface="+mn-cs"/>
              </a:rPr>
              <a:t>En conséquence et après discussion avec Anne Barbier, Fabienne </a:t>
            </a:r>
            <a:r>
              <a:rPr lang="fr-BE" sz="1200" kern="1200" dirty="0" err="1">
                <a:solidFill>
                  <a:schemeClr val="tx1"/>
                </a:solidFill>
                <a:effectLst/>
                <a:latin typeface="+mn-lt"/>
                <a:ea typeface="+mn-ea"/>
                <a:cs typeface="+mn-cs"/>
              </a:rPr>
              <a:t>Dubasin</a:t>
            </a:r>
            <a:r>
              <a:rPr lang="fr-BE" sz="1200" kern="1200" dirty="0">
                <a:solidFill>
                  <a:schemeClr val="tx1"/>
                </a:solidFill>
                <a:effectLst/>
                <a:latin typeface="+mn-lt"/>
                <a:ea typeface="+mn-ea"/>
                <a:cs typeface="+mn-cs"/>
              </a:rPr>
              <a:t> et Esther </a:t>
            </a:r>
            <a:r>
              <a:rPr lang="fr-BE" sz="1200" kern="1200" dirty="0" err="1">
                <a:solidFill>
                  <a:schemeClr val="tx1"/>
                </a:solidFill>
                <a:effectLst/>
                <a:latin typeface="+mn-lt"/>
                <a:ea typeface="+mn-ea"/>
                <a:cs typeface="+mn-cs"/>
              </a:rPr>
              <a:t>Goidts</a:t>
            </a:r>
            <a:r>
              <a:rPr lang="fr-BE" sz="1200" kern="1200" dirty="0">
                <a:solidFill>
                  <a:schemeClr val="tx1"/>
                </a:solidFill>
                <a:effectLst/>
                <a:latin typeface="+mn-lt"/>
                <a:ea typeface="+mn-ea"/>
                <a:cs typeface="+mn-cs"/>
              </a:rPr>
              <a:t>, nous en avons conclu qu’il convenait d’appliquer strictement la législation , à savoir :</a:t>
            </a:r>
          </a:p>
          <a:p>
            <a:pPr lvl="0"/>
            <a:r>
              <a:rPr lang="fr-BE" sz="1200" kern="1200" dirty="0">
                <a:solidFill>
                  <a:schemeClr val="tx1"/>
                </a:solidFill>
                <a:effectLst/>
                <a:latin typeface="+mn-lt"/>
                <a:ea typeface="+mn-ea"/>
                <a:cs typeface="+mn-cs"/>
              </a:rPr>
              <a:t>Exiger du demandeur d’inclure dans sa demande une déclaration d’engagement du préleveur à contracter une assurance civile professionnelle et exploitation (</a:t>
            </a:r>
            <a:r>
              <a:rPr lang="fr-BE" sz="1200" kern="1200" dirty="0" err="1">
                <a:solidFill>
                  <a:schemeClr val="tx1"/>
                </a:solidFill>
                <a:effectLst/>
                <a:latin typeface="+mn-lt"/>
                <a:ea typeface="+mn-ea"/>
                <a:cs typeface="+mn-cs"/>
              </a:rPr>
              <a:t>cf</a:t>
            </a:r>
            <a:r>
              <a:rPr lang="fr-BE" sz="1200" kern="1200" dirty="0">
                <a:solidFill>
                  <a:schemeClr val="tx1"/>
                </a:solidFill>
                <a:effectLst/>
                <a:latin typeface="+mn-lt"/>
                <a:ea typeface="+mn-ea"/>
                <a:cs typeface="+mn-cs"/>
              </a:rPr>
              <a:t> Art.49 de l’AGW) ;</a:t>
            </a:r>
          </a:p>
          <a:p>
            <a:pPr lvl="0"/>
            <a:r>
              <a:rPr lang="fr-BE" sz="1200" kern="1200" dirty="0">
                <a:solidFill>
                  <a:schemeClr val="tx1"/>
                </a:solidFill>
                <a:effectLst/>
                <a:latin typeface="+mn-lt"/>
                <a:ea typeface="+mn-ea"/>
                <a:cs typeface="+mn-cs"/>
              </a:rPr>
              <a:t>Joindre une copie du contrat ou de l’engagement à contracter contresigné par l’assureur (</a:t>
            </a:r>
            <a:r>
              <a:rPr lang="fr-BE" sz="1200" kern="1200" dirty="0" err="1">
                <a:solidFill>
                  <a:schemeClr val="tx1"/>
                </a:solidFill>
                <a:effectLst/>
                <a:latin typeface="+mn-lt"/>
                <a:ea typeface="+mn-ea"/>
                <a:cs typeface="+mn-cs"/>
              </a:rPr>
              <a:t>cf</a:t>
            </a:r>
            <a:r>
              <a:rPr lang="fr-BE" sz="1200" kern="1200" dirty="0">
                <a:solidFill>
                  <a:schemeClr val="tx1"/>
                </a:solidFill>
                <a:effectLst/>
                <a:latin typeface="+mn-lt"/>
                <a:ea typeface="+mn-ea"/>
                <a:cs typeface="+mn-cs"/>
              </a:rPr>
              <a:t> formulaire de demande d’enregistrement comme </a:t>
            </a:r>
            <a:r>
              <a:rPr lang="fr-BE" sz="1200" kern="1200" dirty="0" err="1">
                <a:solidFill>
                  <a:schemeClr val="tx1"/>
                </a:solidFill>
                <a:effectLst/>
                <a:latin typeface="+mn-lt"/>
                <a:ea typeface="+mn-ea"/>
                <a:cs typeface="+mn-cs"/>
              </a:rPr>
              <a:t>préléveur</a:t>
            </a:r>
            <a:r>
              <a:rPr lang="fr-BE" sz="1200" kern="1200" dirty="0">
                <a:solidFill>
                  <a:schemeClr val="tx1"/>
                </a:solidFill>
                <a:effectLst/>
                <a:latin typeface="+mn-lt"/>
                <a:ea typeface="+mn-ea"/>
                <a:cs typeface="+mn-cs"/>
              </a:rPr>
              <a:t>).</a:t>
            </a:r>
          </a:p>
          <a:p>
            <a:r>
              <a:rPr lang="fr-BE" sz="1200" kern="1200" dirty="0">
                <a:solidFill>
                  <a:schemeClr val="tx1"/>
                </a:solidFill>
                <a:effectLst/>
                <a:latin typeface="+mn-lt"/>
                <a:ea typeface="+mn-ea"/>
                <a:cs typeface="+mn-cs"/>
              </a:rPr>
              <a:t> </a:t>
            </a:r>
          </a:p>
          <a:p>
            <a:r>
              <a:rPr lang="fr-BE" sz="1200" kern="1200" dirty="0">
                <a:solidFill>
                  <a:schemeClr val="tx1"/>
                </a:solidFill>
                <a:effectLst/>
                <a:latin typeface="+mn-lt"/>
                <a:ea typeface="+mn-ea"/>
                <a:cs typeface="+mn-cs"/>
              </a:rPr>
              <a:t>Les dossiers seront donc traités en conséquence.</a:t>
            </a:r>
          </a:p>
          <a:p>
            <a:r>
              <a:rPr lang="fr-BE" sz="1200" kern="1200" dirty="0">
                <a:solidFill>
                  <a:schemeClr val="tx1"/>
                </a:solidFill>
                <a:effectLst/>
                <a:latin typeface="+mn-lt"/>
                <a:ea typeface="+mn-ea"/>
                <a:cs typeface="+mn-cs"/>
              </a:rPr>
              <a:t> </a:t>
            </a:r>
          </a:p>
          <a:p>
            <a:r>
              <a:rPr lang="fr-BE" sz="1200" kern="1200" dirty="0">
                <a:solidFill>
                  <a:schemeClr val="tx1"/>
                </a:solidFill>
                <a:effectLst/>
                <a:latin typeface="+mn-lt"/>
                <a:ea typeface="+mn-ea"/>
                <a:cs typeface="+mn-cs"/>
              </a:rPr>
              <a:t>Ceci n’empêche nullement de réfléchir à la pertinence de modifier l’AGW ultérieurement mais il conviendrait alors que Fedexsol et/ou ASENAS puissent démontrer la nécessité de modifier la législation sur base de faits concrets et après retour d’expérience.</a:t>
            </a:r>
          </a:p>
          <a:p>
            <a:endParaRPr lang="fr-BE" sz="1200" kern="1200" dirty="0">
              <a:solidFill>
                <a:schemeClr val="tx1"/>
              </a:solidFill>
              <a:effectLst/>
              <a:latin typeface="+mn-lt"/>
              <a:ea typeface="+mn-ea"/>
              <a:cs typeface="+mn-cs"/>
            </a:endParaRPr>
          </a:p>
          <a:p>
            <a:endParaRPr lang="fr-BE" dirty="0"/>
          </a:p>
        </p:txBody>
      </p:sp>
      <p:sp>
        <p:nvSpPr>
          <p:cNvPr id="4" name="Espace réservé du pied de page 3"/>
          <p:cNvSpPr>
            <a:spLocks noGrp="1"/>
          </p:cNvSpPr>
          <p:nvPr>
            <p:ph type="ftr" sz="quarter" idx="4"/>
          </p:nvPr>
        </p:nvSpPr>
        <p:spPr/>
        <p:txBody>
          <a:bodyPr/>
          <a:lstStyle/>
          <a:p>
            <a:endParaRPr lang="fr-BE"/>
          </a:p>
        </p:txBody>
      </p:sp>
    </p:spTree>
    <p:extLst>
      <p:ext uri="{BB962C8B-B14F-4D97-AF65-F5344CB8AC3E}">
        <p14:creationId xmlns:p14="http://schemas.microsoft.com/office/powerpoint/2010/main" val="162847680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sz="1200" b="1" i="0" u="none" strike="noStrike" kern="1200" dirty="0">
                <a:solidFill>
                  <a:schemeClr val="tx1"/>
                </a:solidFill>
                <a:effectLst/>
                <a:latin typeface="+mn-lt"/>
                <a:ea typeface="+mn-ea"/>
                <a:cs typeface="+mn-cs"/>
              </a:rPr>
              <a:t>Art. 120. </a:t>
            </a:r>
            <a:r>
              <a:rPr lang="fr-BE" sz="1200" b="0" i="0" u="none" strike="noStrike" kern="1200" dirty="0">
                <a:solidFill>
                  <a:schemeClr val="tx1"/>
                </a:solidFill>
                <a:effectLst/>
                <a:latin typeface="+mn-lt"/>
                <a:ea typeface="+mn-ea"/>
                <a:cs typeface="+mn-cs"/>
              </a:rPr>
              <a:t>Par dérogation à l'article 24, les experts, titulaires d'un agrément délivré en vertu du décret du 5 décembre 2008 relatif à la gestion des sols, continuent à être agréés conformément au présent arrêté jusqu'à l'échéance de leur agrément. </a:t>
            </a:r>
            <a:r>
              <a:rPr lang="fr-BE" sz="1200" b="1" i="0" u="none" strike="noStrike" kern="1200" dirty="0">
                <a:solidFill>
                  <a:schemeClr val="tx1"/>
                </a:solidFill>
                <a:effectLst/>
                <a:latin typeface="+mn-lt"/>
                <a:ea typeface="+mn-ea"/>
                <a:cs typeface="+mn-cs"/>
              </a:rPr>
              <a:t>[</a:t>
            </a:r>
            <a:r>
              <a:rPr lang="fr-BE" sz="1200" b="0" i="0" u="none" strike="noStrike" kern="1200" dirty="0">
                <a:solidFill>
                  <a:schemeClr val="tx1"/>
                </a:solidFill>
                <a:effectLst/>
                <a:latin typeface="+mn-lt"/>
                <a:ea typeface="+mn-ea"/>
                <a:cs typeface="+mn-cs"/>
              </a:rPr>
              <a:t>Jusqu'à cette échéance, les experts, titulaires d'un agrément délivré en vertu du décret du 5 décembre 2008 relatif à la gestion des sols, sont réputés répondre valablement aux conditions visées à l'article 51.</a:t>
            </a:r>
            <a:r>
              <a:rPr lang="fr-BE" sz="1200" b="1" i="0" u="none" strike="noStrike" kern="1200" dirty="0">
                <a:solidFill>
                  <a:schemeClr val="tx1"/>
                </a:solidFill>
                <a:effectLst/>
                <a:latin typeface="+mn-lt"/>
                <a:ea typeface="+mn-ea"/>
                <a:cs typeface="+mn-cs"/>
              </a:rPr>
              <a:t>]</a:t>
            </a:r>
            <a:endParaRPr lang="fr-BE" dirty="0"/>
          </a:p>
        </p:txBody>
      </p:sp>
      <p:sp>
        <p:nvSpPr>
          <p:cNvPr id="4" name="Espace réservé du pied de page 3"/>
          <p:cNvSpPr>
            <a:spLocks noGrp="1"/>
          </p:cNvSpPr>
          <p:nvPr>
            <p:ph type="ftr" sz="quarter" idx="4"/>
          </p:nvPr>
        </p:nvSpPr>
        <p:spPr/>
        <p:txBody>
          <a:bodyPr/>
          <a:lstStyle/>
          <a:p>
            <a:endParaRPr lang="fr-BE"/>
          </a:p>
        </p:txBody>
      </p:sp>
    </p:spTree>
    <p:extLst>
      <p:ext uri="{BB962C8B-B14F-4D97-AF65-F5344CB8AC3E}">
        <p14:creationId xmlns:p14="http://schemas.microsoft.com/office/powerpoint/2010/main" val="42705557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pied de page 3"/>
          <p:cNvSpPr>
            <a:spLocks noGrp="1"/>
          </p:cNvSpPr>
          <p:nvPr>
            <p:ph type="ftr" sz="quarter" idx="4"/>
          </p:nvPr>
        </p:nvSpPr>
        <p:spPr/>
        <p:txBody>
          <a:bodyPr/>
          <a:lstStyle/>
          <a:p>
            <a:endParaRPr lang="fr-BE"/>
          </a:p>
        </p:txBody>
      </p:sp>
    </p:spTree>
    <p:extLst>
      <p:ext uri="{BB962C8B-B14F-4D97-AF65-F5344CB8AC3E}">
        <p14:creationId xmlns:p14="http://schemas.microsoft.com/office/powerpoint/2010/main" val="22131129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sz="1200" b="1" i="0" u="none" strike="noStrike" kern="1200" dirty="0">
                <a:solidFill>
                  <a:schemeClr val="tx1"/>
                </a:solidFill>
                <a:effectLst/>
                <a:latin typeface="+mn-lt"/>
                <a:ea typeface="+mn-ea"/>
                <a:cs typeface="+mn-cs"/>
              </a:rPr>
              <a:t>Sur les 170 demandes introduites, 30% ont été analysées .  Si vous n’avez pas encore reçu de courrier de l’administration, je vous invite à être attentif aux points suivants : </a:t>
            </a:r>
          </a:p>
          <a:p>
            <a:endParaRPr lang="fr-BE" sz="1200" b="1" i="0" u="none" strike="noStrike" kern="1200" dirty="0">
              <a:solidFill>
                <a:schemeClr val="tx1"/>
              </a:solidFill>
              <a:effectLst/>
              <a:latin typeface="+mn-lt"/>
              <a:ea typeface="+mn-ea"/>
              <a:cs typeface="+mn-cs"/>
            </a:endParaRPr>
          </a:p>
          <a:p>
            <a:r>
              <a:rPr lang="fr-BE" sz="1200" b="1" i="0" u="none" strike="noStrike" kern="1200" dirty="0">
                <a:solidFill>
                  <a:schemeClr val="tx1"/>
                </a:solidFill>
                <a:effectLst/>
                <a:latin typeface="+mn-lt"/>
                <a:ea typeface="+mn-ea"/>
                <a:cs typeface="+mn-cs"/>
              </a:rPr>
              <a:t>Si le préleveur exerce ses activités pour son propre compte : société = préleveur</a:t>
            </a:r>
          </a:p>
          <a:p>
            <a:r>
              <a:rPr lang="fr-BE" sz="1200" b="1" i="0" u="none" strike="noStrike" kern="1200" dirty="0">
                <a:solidFill>
                  <a:schemeClr val="tx1"/>
                </a:solidFill>
                <a:effectLst/>
                <a:latin typeface="+mn-lt"/>
                <a:ea typeface="+mn-ea"/>
                <a:cs typeface="+mn-cs"/>
              </a:rPr>
              <a:t>Section</a:t>
            </a:r>
            <a:r>
              <a:rPr lang="fr-BE" dirty="0"/>
              <a:t> </a:t>
            </a:r>
            <a:r>
              <a:rPr lang="fr-BE" sz="1200" b="1" i="0" u="none" strike="noStrike" kern="1200" dirty="0">
                <a:solidFill>
                  <a:schemeClr val="tx1"/>
                </a:solidFill>
                <a:effectLst/>
                <a:latin typeface="+mn-lt"/>
                <a:ea typeface="+mn-ea"/>
                <a:cs typeface="+mn-cs"/>
              </a:rPr>
              <a:t>Commentaire de la Direction de la Protection des Sols</a:t>
            </a:r>
            <a:r>
              <a:rPr lang="fr-BE" dirty="0"/>
              <a:t> </a:t>
            </a:r>
            <a:r>
              <a:rPr lang="fr-BE" sz="1200" b="1" i="0" u="none" strike="noStrike" kern="1200" dirty="0">
                <a:solidFill>
                  <a:schemeClr val="tx1"/>
                </a:solidFill>
                <a:effectLst/>
                <a:latin typeface="+mn-lt"/>
                <a:ea typeface="+mn-ea"/>
                <a:cs typeface="+mn-cs"/>
              </a:rPr>
              <a:t>Le formulaire </a:t>
            </a:r>
            <a:r>
              <a:rPr lang="fr-BE" dirty="0"/>
              <a:t> </a:t>
            </a:r>
            <a:r>
              <a:rPr lang="fr-BE" sz="1200" b="1" i="0" u="none" strike="noStrike" kern="1200" dirty="0">
                <a:solidFill>
                  <a:schemeClr val="tx1"/>
                </a:solidFill>
                <a:effectLst/>
                <a:latin typeface="+mn-lt"/>
                <a:ea typeface="+mn-ea"/>
                <a:cs typeface="+mn-cs"/>
              </a:rPr>
              <a:t>Le formulaire est daté et signé par le demandeur (préleveur) ou, si le préleveur exerce ses activités pour le compte d’une société, par le préleveur et par la société pour le compte de laquelle il travaille (art 50 §1er)</a:t>
            </a:r>
            <a:r>
              <a:rPr lang="fr-BE" dirty="0"/>
              <a:t> </a:t>
            </a:r>
            <a:r>
              <a:rPr lang="fr-BE" sz="1200" b="0" i="0" u="none" strike="noStrike" kern="1200" dirty="0">
                <a:solidFill>
                  <a:schemeClr val="tx1"/>
                </a:solidFill>
                <a:effectLst/>
                <a:latin typeface="+mn-lt"/>
                <a:ea typeface="+mn-ea"/>
                <a:cs typeface="+mn-cs"/>
              </a:rPr>
              <a:t>Le formulaire est daté et signé par le demandeur (préleveur)</a:t>
            </a:r>
            <a:r>
              <a:rPr lang="fr-BE" dirty="0"/>
              <a:t> </a:t>
            </a:r>
            <a:r>
              <a:rPr lang="fr-BE" sz="1200" b="0" i="0" u="none" strike="noStrike" kern="1200" dirty="0">
                <a:solidFill>
                  <a:schemeClr val="tx1"/>
                </a:solidFill>
                <a:effectLst/>
                <a:latin typeface="+mn-lt"/>
                <a:ea typeface="+mn-ea"/>
                <a:cs typeface="+mn-cs"/>
              </a:rPr>
              <a:t>Si le préleveur exerce ses activités pour le compte d’une société, le formulaire est daté et signé par le préleveur ET par la société pour le compte de laquelle il travaille</a:t>
            </a:r>
            <a:r>
              <a:rPr lang="fr-BE" dirty="0"/>
              <a:t> </a:t>
            </a:r>
            <a:r>
              <a:rPr lang="fr-BE" sz="1200" b="1" i="0" u="none" strike="noStrike" kern="1200" dirty="0">
                <a:solidFill>
                  <a:schemeClr val="tx1"/>
                </a:solidFill>
                <a:effectLst/>
                <a:latin typeface="+mn-lt"/>
                <a:ea typeface="+mn-ea"/>
                <a:cs typeface="+mn-cs"/>
              </a:rPr>
              <a:t>Annexe 1_ copie de la carte d’identité du demandeur </a:t>
            </a:r>
            <a:r>
              <a:rPr lang="fr-BE" dirty="0"/>
              <a:t> </a:t>
            </a:r>
            <a:r>
              <a:rPr lang="fr-BE" sz="1200" b="1" i="0" u="none" strike="noStrike" kern="1200" dirty="0">
                <a:solidFill>
                  <a:schemeClr val="tx1"/>
                </a:solidFill>
                <a:effectLst/>
                <a:latin typeface="+mn-lt"/>
                <a:ea typeface="+mn-ea"/>
                <a:cs typeface="+mn-cs"/>
              </a:rPr>
              <a:t>La copie de la carte d’identité (CI) du demandeur (préleveur) doit être fournie.  </a:t>
            </a:r>
            <a:r>
              <a:rPr lang="fr-BE" dirty="0"/>
              <a:t> </a:t>
            </a:r>
            <a:r>
              <a:rPr lang="fr-BE" sz="1200" b="0" i="0" u="none" strike="noStrike" kern="1200" dirty="0">
                <a:solidFill>
                  <a:schemeClr val="tx1"/>
                </a:solidFill>
                <a:effectLst/>
                <a:latin typeface="+mn-lt"/>
                <a:ea typeface="+mn-ea"/>
                <a:cs typeface="+mn-cs"/>
              </a:rPr>
              <a:t>La CI est fournie</a:t>
            </a:r>
            <a:r>
              <a:rPr lang="fr-BE" dirty="0"/>
              <a:t> </a:t>
            </a:r>
            <a:r>
              <a:rPr lang="fr-BE" sz="1200" b="0" i="0" u="none" strike="noStrike" kern="1200" dirty="0">
                <a:solidFill>
                  <a:schemeClr val="tx1"/>
                </a:solidFill>
                <a:effectLst/>
                <a:latin typeface="+mn-lt"/>
                <a:ea typeface="+mn-ea"/>
                <a:cs typeface="+mn-cs"/>
              </a:rPr>
              <a:t>La CI est valide</a:t>
            </a:r>
            <a:r>
              <a:rPr lang="fr-BE" dirty="0"/>
              <a:t> </a:t>
            </a:r>
            <a:r>
              <a:rPr lang="fr-BE" sz="1200" b="0" i="1" u="none" strike="noStrike" kern="1200" dirty="0">
                <a:solidFill>
                  <a:schemeClr val="tx1"/>
                </a:solidFill>
                <a:effectLst/>
                <a:latin typeface="+mn-lt"/>
                <a:ea typeface="+mn-ea"/>
                <a:cs typeface="+mn-cs"/>
              </a:rPr>
              <a:t>&gt; Le demandeur est PP et est ressortissant d'un Etat membre de l'Espace économique européen (art 49 1° et 2°)</a:t>
            </a:r>
            <a:r>
              <a:rPr lang="fr-BE" dirty="0"/>
              <a:t> </a:t>
            </a:r>
            <a:r>
              <a:rPr lang="fr-BE" sz="1200" b="1" i="0" u="none" strike="noStrike" kern="1200" dirty="0">
                <a:solidFill>
                  <a:schemeClr val="tx1"/>
                </a:solidFill>
                <a:effectLst/>
                <a:latin typeface="+mn-lt"/>
                <a:ea typeface="+mn-ea"/>
                <a:cs typeface="+mn-cs"/>
              </a:rPr>
              <a:t>Annexe 2_preuve d’enregistrement</a:t>
            </a:r>
            <a:br>
              <a:rPr lang="fr-BE" sz="1200" b="1" i="0" u="none" strike="noStrike" kern="1200" dirty="0">
                <a:solidFill>
                  <a:schemeClr val="tx1"/>
                </a:solidFill>
                <a:effectLst/>
                <a:latin typeface="+mn-lt"/>
                <a:ea typeface="+mn-ea"/>
                <a:cs typeface="+mn-cs"/>
              </a:rPr>
            </a:br>
            <a:r>
              <a:rPr lang="fr-BE" sz="1200" b="1" i="0" u="none" strike="noStrike" kern="1200" dirty="0">
                <a:solidFill>
                  <a:schemeClr val="tx1"/>
                </a:solidFill>
                <a:effectLst/>
                <a:latin typeface="+mn-lt"/>
                <a:ea typeface="+mn-ea"/>
                <a:cs typeface="+mn-cs"/>
              </a:rPr>
              <a:t>auprès du registre national de commerce et des sociétés</a:t>
            </a:r>
            <a:r>
              <a:rPr lang="fr-BE" dirty="0"/>
              <a:t> </a:t>
            </a:r>
            <a:r>
              <a:rPr lang="fr-BE" sz="1200" b="1" i="0" u="none" strike="noStrike" kern="1200" dirty="0">
                <a:solidFill>
                  <a:schemeClr val="tx1"/>
                </a:solidFill>
                <a:effectLst/>
                <a:latin typeface="+mn-lt"/>
                <a:ea typeface="+mn-ea"/>
                <a:cs typeface="+mn-cs"/>
              </a:rPr>
              <a:t>Une copie de l’extrait apportant la preuve d’enregistrement auprès du registre national de commerce et des sociétés doit être fournie pour le demandeur ou, si le préleveur exerce ses activités pour le compte d’une société, pour la société pour le compte de laquelle il travaille (absolument requis si les données ne sont pas disponibles sur le site de la BCE)</a:t>
            </a:r>
            <a:r>
              <a:rPr lang="fr-BE" dirty="0"/>
              <a:t> </a:t>
            </a:r>
            <a:r>
              <a:rPr lang="fr-BE" sz="1200" b="0" i="0" u="none" strike="noStrike" kern="1200" dirty="0">
                <a:solidFill>
                  <a:schemeClr val="tx1"/>
                </a:solidFill>
                <a:effectLst/>
                <a:latin typeface="+mn-lt"/>
                <a:ea typeface="+mn-ea"/>
                <a:cs typeface="+mn-cs"/>
              </a:rPr>
              <a:t>Le document est fourni</a:t>
            </a:r>
            <a:r>
              <a:rPr lang="fr-BE" dirty="0"/>
              <a:t> </a:t>
            </a:r>
            <a:r>
              <a:rPr lang="fr-BE" sz="1200" b="0" i="0" u="none" strike="noStrike" kern="1200" dirty="0">
                <a:solidFill>
                  <a:schemeClr val="tx1"/>
                </a:solidFill>
                <a:effectLst/>
                <a:latin typeface="+mn-lt"/>
                <a:ea typeface="+mn-ea"/>
                <a:cs typeface="+mn-cs"/>
              </a:rPr>
              <a:t>Le document fourni est récent (daté de moins de 3 mois à compter de la date d’envoi du formulaire de demande d'enregistrement)</a:t>
            </a:r>
            <a:r>
              <a:rPr lang="fr-BE" dirty="0"/>
              <a:t> </a:t>
            </a:r>
            <a:r>
              <a:rPr lang="fr-BE" sz="1200" b="0" i="1" u="none" strike="noStrike" kern="1200" dirty="0">
                <a:solidFill>
                  <a:schemeClr val="tx1"/>
                </a:solidFill>
                <a:effectLst/>
                <a:latin typeface="+mn-lt"/>
                <a:ea typeface="+mn-ea"/>
                <a:cs typeface="+mn-cs"/>
              </a:rPr>
              <a:t>&gt; Le demandeur (ou la société pour le compte de laquelle il travaille) est bien enregistré auprès du registre national de commerce et des sociétés</a:t>
            </a:r>
            <a:r>
              <a:rPr lang="fr-BE" dirty="0"/>
              <a:t> </a:t>
            </a:r>
            <a:r>
              <a:rPr lang="fr-BE" sz="1200" b="1" i="0" u="none" strike="noStrike" kern="1200" dirty="0">
                <a:solidFill>
                  <a:schemeClr val="tx1"/>
                </a:solidFill>
                <a:effectLst/>
                <a:latin typeface="+mn-lt"/>
                <a:ea typeface="+mn-ea"/>
                <a:cs typeface="+mn-cs"/>
              </a:rPr>
              <a:t>Annexe 3_preuve que le demandeur dispose du statut d’employé (à fournir uniquement si le demandeur (préleveur) exerce ses activités pour le compte d’une  société)</a:t>
            </a:r>
            <a:r>
              <a:rPr lang="fr-BE" dirty="0"/>
              <a:t> </a:t>
            </a:r>
            <a:r>
              <a:rPr lang="fr-BE" sz="1200" b="1" i="0" u="none" strike="noStrike" kern="1200" dirty="0">
                <a:solidFill>
                  <a:schemeClr val="tx1"/>
                </a:solidFill>
                <a:effectLst/>
                <a:latin typeface="+mn-lt"/>
                <a:ea typeface="+mn-ea"/>
                <a:cs typeface="+mn-cs"/>
              </a:rPr>
              <a:t>Un document confirmant le statut d’employé du demandeur au sein de la société, dûment daté et signé par le demandeur et la société qui l’engage, doit être fourni (avec indication de la durée) (ce document ne peut généralement pas être fourni si le préleveur apparaît dans les statuts de la société)</a:t>
            </a:r>
            <a:r>
              <a:rPr lang="fr-BE" dirty="0"/>
              <a:t> </a:t>
            </a:r>
            <a:r>
              <a:rPr lang="fr-BE" sz="1200" b="0" i="0" u="none" strike="noStrike" kern="1200" dirty="0">
                <a:solidFill>
                  <a:schemeClr val="tx1"/>
                </a:solidFill>
                <a:effectLst/>
                <a:latin typeface="+mn-lt"/>
                <a:ea typeface="+mn-ea"/>
                <a:cs typeface="+mn-cs"/>
              </a:rPr>
              <a:t>Le document est fourni</a:t>
            </a:r>
            <a:r>
              <a:rPr lang="fr-BE" dirty="0"/>
              <a:t> </a:t>
            </a:r>
            <a:r>
              <a:rPr lang="fr-BE" sz="1200" b="0" i="0" u="none" strike="noStrike" kern="1200" dirty="0">
                <a:solidFill>
                  <a:schemeClr val="tx1"/>
                </a:solidFill>
                <a:effectLst/>
                <a:latin typeface="+mn-lt"/>
                <a:ea typeface="+mn-ea"/>
                <a:cs typeface="+mn-cs"/>
              </a:rPr>
              <a:t>Le document fourni est récent (daté de moins de 3 mois à compter de la date d’envoi du formulaire de demande d'enregistrement)</a:t>
            </a:r>
            <a:r>
              <a:rPr lang="fr-BE" dirty="0"/>
              <a:t> </a:t>
            </a:r>
            <a:r>
              <a:rPr lang="fr-BE" sz="1200" b="0" i="1" u="none" strike="noStrike" kern="1200" dirty="0">
                <a:solidFill>
                  <a:schemeClr val="tx1"/>
                </a:solidFill>
                <a:effectLst/>
                <a:latin typeface="+mn-lt"/>
                <a:ea typeface="+mn-ea"/>
                <a:cs typeface="+mn-cs"/>
              </a:rPr>
              <a:t>&gt; Le Préleveur est employé au sein de la société demandeuse</a:t>
            </a:r>
            <a:r>
              <a:rPr lang="fr-BE" dirty="0"/>
              <a:t> </a:t>
            </a:r>
            <a:r>
              <a:rPr lang="fr-BE" sz="1200" b="1" i="0" u="none" strike="noStrike" kern="1200" dirty="0">
                <a:solidFill>
                  <a:schemeClr val="tx1"/>
                </a:solidFill>
                <a:effectLst/>
                <a:latin typeface="+mn-lt"/>
                <a:ea typeface="+mn-ea"/>
                <a:cs typeface="+mn-cs"/>
              </a:rPr>
              <a:t>Annexe 4_Garanties morales ; matériel et moyens techniques et informatiques</a:t>
            </a:r>
            <a:r>
              <a:rPr lang="fr-BE" dirty="0"/>
              <a:t> </a:t>
            </a:r>
            <a:r>
              <a:rPr lang="fr-BE" sz="1200" b="1" i="0" u="none" strike="noStrike" kern="1200" dirty="0">
                <a:solidFill>
                  <a:schemeClr val="tx1"/>
                </a:solidFill>
                <a:effectLst/>
                <a:latin typeface="+mn-lt"/>
                <a:ea typeface="+mn-ea"/>
                <a:cs typeface="+mn-cs"/>
              </a:rPr>
              <a:t>Un document récent (daté de moins de 3 mois à compter de la date d’envoi du formulaire de demande d'enregistrement) dûment daté et signé par le demandeur (préleveur), attestant qu’il/elle : -;  </a:t>
            </a:r>
            <a:r>
              <a:rPr lang="fr-BE" dirty="0"/>
              <a:t> </a:t>
            </a:r>
            <a:r>
              <a:rPr lang="fr-BE" sz="1200" b="0" i="0" u="none" strike="noStrike" kern="1200" dirty="0">
                <a:solidFill>
                  <a:schemeClr val="tx1"/>
                </a:solidFill>
                <a:effectLst/>
                <a:latin typeface="+mn-lt"/>
                <a:ea typeface="+mn-ea"/>
                <a:cs typeface="+mn-cs"/>
              </a:rPr>
              <a:t>Le document est fourni pour chaque Préleveur</a:t>
            </a:r>
            <a:r>
              <a:rPr lang="fr-BE" dirty="0"/>
              <a:t> </a:t>
            </a:r>
            <a:r>
              <a:rPr lang="fr-BE" sz="1200" b="0" i="0" u="none" strike="noStrike" kern="1200" dirty="0">
                <a:solidFill>
                  <a:schemeClr val="tx1"/>
                </a:solidFill>
                <a:effectLst/>
                <a:latin typeface="+mn-lt"/>
                <a:ea typeface="+mn-ea"/>
                <a:cs typeface="+mn-cs"/>
              </a:rPr>
              <a:t>Le document fourni est récent (daté de moins de 3 mois à compter de la date d’envoi du formulaire de demande d'enregistrement) et signé par chaque Préleveur</a:t>
            </a:r>
            <a:r>
              <a:rPr lang="fr-BE" dirty="0"/>
              <a:t> </a:t>
            </a:r>
            <a:r>
              <a:rPr lang="fr-BE" sz="1200" b="0" i="0" u="none" strike="noStrike" kern="1200" dirty="0">
                <a:solidFill>
                  <a:schemeClr val="tx1"/>
                </a:solidFill>
                <a:effectLst/>
                <a:latin typeface="+mn-lt"/>
                <a:ea typeface="+mn-ea"/>
                <a:cs typeface="+mn-cs"/>
              </a:rPr>
              <a:t>Le préleveur atteste qu'il n’a pas encouru une condamnation produisant encore ses effets par une décision coulée en force de chose jugée pour une infraction aux législations environnementales régionales, fédérales ou toute autre législation environnementale d'un Etat membre de l'Union européenne (art 49 3°)</a:t>
            </a:r>
            <a:r>
              <a:rPr lang="fr-BE" dirty="0"/>
              <a:t> </a:t>
            </a:r>
            <a:r>
              <a:rPr lang="fr-BE" sz="1200" b="0" i="0" u="none" strike="noStrike" kern="1200" dirty="0">
                <a:solidFill>
                  <a:schemeClr val="tx1"/>
                </a:solidFill>
                <a:effectLst/>
                <a:latin typeface="+mn-lt"/>
                <a:ea typeface="+mn-ea"/>
                <a:cs typeface="+mn-cs"/>
              </a:rPr>
              <a:t>Le préleveur atteste qu'il n’a pas été condamné à une privation de ses droits civils et politiques produisant encore ses effets (art 49 4°)</a:t>
            </a:r>
            <a:r>
              <a:rPr lang="fr-BE" dirty="0"/>
              <a:t> </a:t>
            </a:r>
            <a:r>
              <a:rPr lang="fr-BE" sz="1200" b="0" i="0" u="none" strike="noStrike" kern="1200" dirty="0">
                <a:solidFill>
                  <a:schemeClr val="tx1"/>
                </a:solidFill>
                <a:effectLst/>
                <a:latin typeface="+mn-lt"/>
                <a:ea typeface="+mn-ea"/>
                <a:cs typeface="+mn-cs"/>
              </a:rPr>
              <a:t>Le préleveur atteste qu'il dispose du matériel et des moyens techniques nécessaires pour assurer les missions de prélèvements d’échantillons de sols (art 49 5°)</a:t>
            </a:r>
            <a:r>
              <a:rPr lang="fr-BE" dirty="0"/>
              <a:t> </a:t>
            </a:r>
            <a:r>
              <a:rPr lang="fr-BE" sz="1200" b="0" i="0" u="none" strike="noStrike" kern="1200" dirty="0">
                <a:solidFill>
                  <a:schemeClr val="tx1"/>
                </a:solidFill>
                <a:effectLst/>
                <a:latin typeface="+mn-lt"/>
                <a:ea typeface="+mn-ea"/>
                <a:cs typeface="+mn-cs"/>
              </a:rPr>
              <a:t>Le préleveur atteste qu'il dispose du matériel et des moyens informatiques nécessaires à la communication des informations vers les la les experts ou vers l'Administration (art 49 6°)</a:t>
            </a:r>
            <a:r>
              <a:rPr lang="fr-BE" dirty="0"/>
              <a:t> </a:t>
            </a:r>
            <a:r>
              <a:rPr lang="fr-BE" sz="1200" b="0" i="0" u="none" strike="noStrike" kern="1200" dirty="0">
                <a:solidFill>
                  <a:schemeClr val="tx1"/>
                </a:solidFill>
                <a:effectLst/>
                <a:latin typeface="+mn-lt"/>
                <a:ea typeface="+mn-ea"/>
                <a:cs typeface="+mn-cs"/>
              </a:rPr>
              <a:t>Le préleveur atteste qu'il dispose d'une capacité rédactionnelle suffisante en langue française ou allemande (art 49 7°)</a:t>
            </a:r>
            <a:r>
              <a:rPr lang="fr-BE" dirty="0"/>
              <a:t> </a:t>
            </a:r>
            <a:r>
              <a:rPr lang="fr-BE" sz="1200" b="0" i="0" u="none" strike="noStrike" kern="1200" dirty="0">
                <a:solidFill>
                  <a:schemeClr val="tx1"/>
                </a:solidFill>
                <a:effectLst/>
                <a:latin typeface="+mn-lt"/>
                <a:ea typeface="+mn-ea"/>
                <a:cs typeface="+mn-cs"/>
              </a:rPr>
              <a:t>Le préleveur s’engage à participer aux séances d'informations, de remise à niveau et de formations reconnues par l’Administration ou son mandataire comme étant en rapport avec ses missions (art 52 §1er 3°)</a:t>
            </a:r>
            <a:r>
              <a:rPr lang="fr-BE" dirty="0"/>
              <a:t> </a:t>
            </a:r>
            <a:r>
              <a:rPr lang="fr-BE" sz="1200" b="0" i="1" u="none" strike="noStrike" kern="1200" dirty="0">
                <a:solidFill>
                  <a:schemeClr val="tx1"/>
                </a:solidFill>
                <a:effectLst/>
                <a:latin typeface="+mn-lt"/>
                <a:ea typeface="+mn-ea"/>
                <a:cs typeface="+mn-cs"/>
              </a:rPr>
              <a:t>&gt; Le Préleveur dispose des garanties morales ainsi que du matériel et des moyens techniques et informatiques requis</a:t>
            </a:r>
            <a:r>
              <a:rPr lang="fr-BE" dirty="0"/>
              <a:t> </a:t>
            </a:r>
            <a:r>
              <a:rPr lang="fr-BE" sz="1200" b="1" i="0" u="none" strike="noStrike" kern="1200" dirty="0">
                <a:solidFill>
                  <a:schemeClr val="tx1"/>
                </a:solidFill>
                <a:effectLst/>
                <a:latin typeface="+mn-lt"/>
                <a:ea typeface="+mn-ea"/>
                <a:cs typeface="+mn-cs"/>
              </a:rPr>
              <a:t>Annexe 5_Attestation de participation à la formation </a:t>
            </a:r>
            <a:r>
              <a:rPr lang="fr-BE" sz="1200" b="1" i="0" u="none" strike="noStrike" kern="1200" dirty="0" err="1">
                <a:solidFill>
                  <a:schemeClr val="tx1"/>
                </a:solidFill>
                <a:effectLst/>
                <a:latin typeface="+mn-lt"/>
                <a:ea typeface="+mn-ea"/>
                <a:cs typeface="+mn-cs"/>
              </a:rPr>
              <a:t>ISSeP</a:t>
            </a:r>
            <a:r>
              <a:rPr lang="fr-BE" dirty="0"/>
              <a:t> </a:t>
            </a:r>
            <a:r>
              <a:rPr lang="fr-BE" sz="1200" b="1" i="0" u="none" strike="noStrike" kern="1200" dirty="0">
                <a:solidFill>
                  <a:schemeClr val="tx1"/>
                </a:solidFill>
                <a:effectLst/>
                <a:latin typeface="+mn-lt"/>
                <a:ea typeface="+mn-ea"/>
                <a:cs typeface="+mn-cs"/>
              </a:rPr>
              <a:t>Une copie de l’attestation de l’</a:t>
            </a:r>
            <a:r>
              <a:rPr lang="fr-BE" sz="1200" b="1" i="0" u="none" strike="noStrike" kern="1200" dirty="0" err="1">
                <a:solidFill>
                  <a:schemeClr val="tx1"/>
                </a:solidFill>
                <a:effectLst/>
                <a:latin typeface="+mn-lt"/>
                <a:ea typeface="+mn-ea"/>
                <a:cs typeface="+mn-cs"/>
              </a:rPr>
              <a:t>ISSeP</a:t>
            </a:r>
            <a:r>
              <a:rPr lang="fr-BE" sz="1200" b="1" i="0" u="none" strike="noStrike" kern="1200" dirty="0">
                <a:solidFill>
                  <a:schemeClr val="tx1"/>
                </a:solidFill>
                <a:effectLst/>
                <a:latin typeface="+mn-lt"/>
                <a:ea typeface="+mn-ea"/>
                <a:cs typeface="+mn-cs"/>
              </a:rPr>
              <a:t>, attestant de la participation active du demandeur au module de formation portant sur les méthodes de prélèvement, d'échantillonnage, de conditionnement et de conservation des échantillons décrites dans les CWEA, CWBP et autres documents techniques en rapport avec le décret du 1er mars 2018 relatif à la gestion et à l’assainissement des sols.  L'attestation fournie doit avoir été délivrée moins d'un an à compter de la date d’envoi du formulaire de demande d'enregistrement (art 49 8°)                                                                                                                                                                                                   </a:t>
            </a:r>
            <a:r>
              <a:rPr lang="fr-BE" dirty="0"/>
              <a:t> </a:t>
            </a:r>
            <a:r>
              <a:rPr lang="fr-BE" sz="1200" b="0" i="0" u="none" strike="noStrike" kern="1200" dirty="0">
                <a:solidFill>
                  <a:schemeClr val="tx1"/>
                </a:solidFill>
                <a:effectLst/>
                <a:latin typeface="+mn-lt"/>
                <a:ea typeface="+mn-ea"/>
                <a:cs typeface="+mn-cs"/>
              </a:rPr>
              <a:t>Le document est fourni</a:t>
            </a:r>
            <a:r>
              <a:rPr lang="fr-BE" dirty="0"/>
              <a:t> </a:t>
            </a:r>
            <a:r>
              <a:rPr lang="fr-BE" sz="1200" b="0" i="0" u="none" strike="noStrike" kern="1200" dirty="0">
                <a:solidFill>
                  <a:schemeClr val="tx1"/>
                </a:solidFill>
                <a:effectLst/>
                <a:latin typeface="+mn-lt"/>
                <a:ea typeface="+mn-ea"/>
                <a:cs typeface="+mn-cs"/>
              </a:rPr>
              <a:t>Le document fourni est récent (daté de moins d'un an à compter de la date d’envoi du formulaire de demande d'enregistrement)</a:t>
            </a:r>
            <a:r>
              <a:rPr lang="fr-BE" dirty="0"/>
              <a:t> </a:t>
            </a:r>
            <a:r>
              <a:rPr lang="fr-BE" sz="1200" b="0" i="0" u="none" strike="noStrike" kern="1200" dirty="0">
                <a:solidFill>
                  <a:schemeClr val="tx1"/>
                </a:solidFill>
                <a:effectLst/>
                <a:latin typeface="+mn-lt"/>
                <a:ea typeface="+mn-ea"/>
                <a:cs typeface="+mn-cs"/>
              </a:rPr>
              <a:t>Si pas d'attestation de l'</a:t>
            </a:r>
            <a:r>
              <a:rPr lang="fr-BE" sz="1200" b="0" i="0" u="none" strike="noStrike" kern="1200" dirty="0" err="1">
                <a:solidFill>
                  <a:schemeClr val="tx1"/>
                </a:solidFill>
                <a:effectLst/>
                <a:latin typeface="+mn-lt"/>
                <a:ea typeface="+mn-ea"/>
                <a:cs typeface="+mn-cs"/>
              </a:rPr>
              <a:t>ISSep</a:t>
            </a:r>
            <a:r>
              <a:rPr lang="fr-BE" sz="1200" b="0" i="0" u="none" strike="noStrike" kern="1200" dirty="0">
                <a:solidFill>
                  <a:schemeClr val="tx1"/>
                </a:solidFill>
                <a:effectLst/>
                <a:latin typeface="+mn-lt"/>
                <a:ea typeface="+mn-ea"/>
                <a:cs typeface="+mn-cs"/>
              </a:rPr>
              <a:t> ou attestation de plus d'un an, un document attestant de l'engagement du préleveur à suivre la formation dès son organisation est fourni (art 121). Le document fourni doit être récent (daté de moins de 3 mois à compter de la date d’envoi du formulaire de demande d'enregistrement).</a:t>
            </a:r>
            <a:r>
              <a:rPr lang="fr-BE" dirty="0"/>
              <a:t> </a:t>
            </a:r>
            <a:r>
              <a:rPr lang="fr-BE" sz="1200" b="1" i="0" u="none" strike="noStrike" kern="1200" dirty="0">
                <a:solidFill>
                  <a:schemeClr val="tx1"/>
                </a:solidFill>
                <a:effectLst/>
                <a:latin typeface="+mn-lt"/>
                <a:ea typeface="+mn-ea"/>
                <a:cs typeface="+mn-cs"/>
              </a:rPr>
              <a:t>Annexe 6_Contrat d'assurance </a:t>
            </a:r>
            <a:r>
              <a:rPr lang="fr-BE" dirty="0"/>
              <a:t> </a:t>
            </a:r>
            <a:r>
              <a:rPr lang="fr-BE" sz="1200" b="1" i="0" u="none" strike="noStrike" kern="1200" dirty="0">
                <a:solidFill>
                  <a:schemeClr val="tx1"/>
                </a:solidFill>
                <a:effectLst/>
                <a:latin typeface="+mn-lt"/>
                <a:ea typeface="+mn-ea"/>
                <a:cs typeface="+mn-cs"/>
              </a:rPr>
              <a:t>La copie du contrat d’assurance couvrant la responsabilité civile professionnelle et exploitation couvrant les activités du préleveur doit être fournie.  A défaut, fournir un engagement du demandeur (préleveur) (ou, si le préleveur exerce ses activités pour le compte d’une société, de la société pour le compte de laquelle il travaille) et de la compagnie d'assurances à contracter dans le mois de la notification de l’enregistrement, une assurance couvrant la responsabilité civile professionnelle et exploitation couvrant les activités du préleveur (art 49 9°). Le document fourni doit être récent (daté de moins de 3 mois à compter de la date d’envoi du formulaire de demande d'enregistrement).</a:t>
            </a:r>
            <a:r>
              <a:rPr lang="fr-BE" dirty="0"/>
              <a:t> </a:t>
            </a:r>
            <a:r>
              <a:rPr lang="fr-BE" sz="1200" b="0" i="0" u="none" strike="noStrike" kern="1200" dirty="0">
                <a:solidFill>
                  <a:schemeClr val="tx1"/>
                </a:solidFill>
                <a:effectLst/>
                <a:latin typeface="+mn-lt"/>
                <a:ea typeface="+mn-ea"/>
                <a:cs typeface="+mn-cs"/>
              </a:rPr>
              <a:t>Le document est fourni</a:t>
            </a:r>
            <a:r>
              <a:rPr lang="fr-BE" dirty="0"/>
              <a:t> </a:t>
            </a:r>
            <a:r>
              <a:rPr lang="fr-BE" sz="1200" b="0" i="0" u="none" strike="noStrike" kern="1200" dirty="0">
                <a:solidFill>
                  <a:schemeClr val="tx1"/>
                </a:solidFill>
                <a:effectLst/>
                <a:latin typeface="+mn-lt"/>
                <a:ea typeface="+mn-ea"/>
                <a:cs typeface="+mn-cs"/>
              </a:rPr>
              <a:t>Le document fourni (soit engagement, soit contrat d'assurance)  couvre  bien la responsabilité civile professionnelle et exploitation couvrant toutes les activités du préleveur</a:t>
            </a:r>
            <a:r>
              <a:rPr lang="fr-BE" dirty="0"/>
              <a:t> </a:t>
            </a:r>
            <a:r>
              <a:rPr lang="fr-BE" sz="1200" b="0" i="0" u="none" strike="noStrike" kern="1200" dirty="0">
                <a:solidFill>
                  <a:schemeClr val="tx1"/>
                </a:solidFill>
                <a:effectLst/>
                <a:latin typeface="+mn-lt"/>
                <a:ea typeface="+mn-ea"/>
                <a:cs typeface="+mn-cs"/>
              </a:rPr>
              <a:t>Le document fourni est récent  </a:t>
            </a:r>
            <a:r>
              <a:rPr lang="fr-BE" dirty="0"/>
              <a:t> </a:t>
            </a:r>
            <a:r>
              <a:rPr lang="fr-BE" sz="1200" b="0" i="0" u="none" strike="noStrike" kern="1200" dirty="0">
                <a:solidFill>
                  <a:schemeClr val="tx1"/>
                </a:solidFill>
                <a:effectLst/>
                <a:latin typeface="+mn-lt"/>
                <a:ea typeface="+mn-ea"/>
                <a:cs typeface="+mn-cs"/>
              </a:rPr>
              <a:t>si le document fourni est un engagement,  il est dûment signé par le demandeur et par la compagnie d'assurance </a:t>
            </a:r>
            <a:r>
              <a:rPr lang="fr-BE" dirty="0"/>
              <a:t> </a:t>
            </a:r>
            <a:r>
              <a:rPr lang="fr-BE" sz="1200" b="0" i="0" u="none" strike="noStrike" kern="1200" dirty="0">
                <a:solidFill>
                  <a:schemeClr val="tx1"/>
                </a:solidFill>
                <a:effectLst/>
                <a:latin typeface="+mn-lt"/>
                <a:ea typeface="+mn-ea"/>
                <a:cs typeface="+mn-cs"/>
              </a:rPr>
              <a:t>si le document fourni est un contrat d'assurance qui date de plus de 3 mois,  un document établi par la compagnie d'assurance attestant de la validité de l’assurance  couvrant la responsabilité civile professionnelle et exploitation et couvrant toutes les activités du préleveur est fourni en sus (au plus tard dans un délai d'un mois à dater de la notification de l'enregistrement). </a:t>
            </a:r>
            <a:r>
              <a:rPr lang="fr-BE" dirty="0"/>
              <a:t> </a:t>
            </a:r>
            <a:r>
              <a:rPr lang="fr-BE" sz="1200" b="1" i="0" u="none" strike="noStrike" kern="1200" dirty="0">
                <a:solidFill>
                  <a:schemeClr val="tx1"/>
                </a:solidFill>
                <a:effectLst/>
                <a:latin typeface="+mn-lt"/>
                <a:ea typeface="+mn-ea"/>
                <a:cs typeface="+mn-cs"/>
              </a:rPr>
              <a:t>Annexe 7_Engagement à respecter les règles et à se soumettre aux mesures de</a:t>
            </a:r>
            <a:br>
              <a:rPr lang="fr-BE" sz="1200" b="1" i="0" u="none" strike="noStrike" kern="1200" dirty="0">
                <a:solidFill>
                  <a:schemeClr val="tx1"/>
                </a:solidFill>
                <a:effectLst/>
                <a:latin typeface="+mn-lt"/>
                <a:ea typeface="+mn-ea"/>
                <a:cs typeface="+mn-cs"/>
              </a:rPr>
            </a:br>
            <a:r>
              <a:rPr lang="fr-BE" sz="1200" b="1" i="0" u="none" strike="noStrike" kern="1200" dirty="0">
                <a:solidFill>
                  <a:schemeClr val="tx1"/>
                </a:solidFill>
                <a:effectLst/>
                <a:latin typeface="+mn-lt"/>
                <a:ea typeface="+mn-ea"/>
                <a:cs typeface="+mn-cs"/>
              </a:rPr>
              <a:t>contrôle et de sanction</a:t>
            </a:r>
            <a:r>
              <a:rPr lang="fr-BE" dirty="0"/>
              <a:t> </a:t>
            </a:r>
            <a:r>
              <a:rPr lang="fr-BE" sz="1200" b="1" i="0" u="none" strike="noStrike" kern="1200" dirty="0">
                <a:solidFill>
                  <a:schemeClr val="tx1"/>
                </a:solidFill>
                <a:effectLst/>
                <a:latin typeface="+mn-lt"/>
                <a:ea typeface="+mn-ea"/>
                <a:cs typeface="+mn-cs"/>
              </a:rPr>
              <a:t>La déclaration selon laquelle le demandeur s'engage à respecter l'ensemble des dispositions légales et réglementaires, notamment à respecter les règles et à se soumettre aux mesures de contrôle et de sanction prévues dans le Chapitre 3 « Des agréments et enregistrement », Section 3 de l’AGW du 06 décembre 2018 relatif à la gestion et l’assainissement des sols doit être fournie. Ce document doit correspondre au modèle fourni par l’administration par le biais du site internet portail environnement de la Wallonie.  Il doit être daté et signé par le demandeur (le préleveur ou, si le préleveur exerce ses activités pour le compte d’une société, le préleveur et la société pour le compte de laquelle il travaille).  Ce document doit être récent (daté de moins de 3 mois à compter de la date d’envoi du formulaire de demande d'enregistrement).</a:t>
            </a:r>
            <a:r>
              <a:rPr lang="fr-BE" dirty="0"/>
              <a:t> </a:t>
            </a:r>
            <a:r>
              <a:rPr lang="fr-BE" sz="1200" b="0" i="0" u="none" strike="noStrike" kern="1200" dirty="0">
                <a:solidFill>
                  <a:schemeClr val="tx1"/>
                </a:solidFill>
                <a:effectLst/>
                <a:latin typeface="+mn-lt"/>
                <a:ea typeface="+mn-ea"/>
                <a:cs typeface="+mn-cs"/>
              </a:rPr>
              <a:t>Le document est fourni</a:t>
            </a:r>
            <a:r>
              <a:rPr lang="fr-BE" dirty="0"/>
              <a:t> </a:t>
            </a:r>
            <a:r>
              <a:rPr lang="fr-BE" sz="1200" b="0" i="0" u="none" strike="noStrike" kern="1200" dirty="0">
                <a:solidFill>
                  <a:schemeClr val="tx1"/>
                </a:solidFill>
                <a:effectLst/>
                <a:latin typeface="+mn-lt"/>
                <a:ea typeface="+mn-ea"/>
                <a:cs typeface="+mn-cs"/>
              </a:rPr>
              <a:t>Le document fourni est récent et dûment signé (si le préleveur exerce ses activités pour le compte d’une société, le formulaire est daté et signé par le préleveur ET par la société pour le compte de laquelle il travaille)</a:t>
            </a:r>
            <a:r>
              <a:rPr lang="fr-BE" dirty="0"/>
              <a:t> </a:t>
            </a:r>
          </a:p>
        </p:txBody>
      </p:sp>
      <p:sp>
        <p:nvSpPr>
          <p:cNvPr id="4" name="Espace réservé du pied de page 3"/>
          <p:cNvSpPr>
            <a:spLocks noGrp="1"/>
          </p:cNvSpPr>
          <p:nvPr>
            <p:ph type="ftr" sz="quarter" idx="4"/>
          </p:nvPr>
        </p:nvSpPr>
        <p:spPr/>
        <p:txBody>
          <a:bodyPr/>
          <a:lstStyle/>
          <a:p>
            <a:endParaRPr lang="fr-BE"/>
          </a:p>
        </p:txBody>
      </p:sp>
    </p:spTree>
    <p:extLst>
      <p:ext uri="{BB962C8B-B14F-4D97-AF65-F5344CB8AC3E}">
        <p14:creationId xmlns:p14="http://schemas.microsoft.com/office/powerpoint/2010/main" val="67892315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a:p>
        </p:txBody>
      </p:sp>
      <p:sp>
        <p:nvSpPr>
          <p:cNvPr id="4" name="Espace réservé du pied de page 3"/>
          <p:cNvSpPr>
            <a:spLocks noGrp="1"/>
          </p:cNvSpPr>
          <p:nvPr>
            <p:ph type="ftr" sz="quarter" idx="4"/>
          </p:nvPr>
        </p:nvSpPr>
        <p:spPr/>
        <p:txBody>
          <a:bodyPr/>
          <a:lstStyle/>
          <a:p>
            <a:endParaRPr lang="fr-BE"/>
          </a:p>
        </p:txBody>
      </p:sp>
    </p:spTree>
    <p:extLst>
      <p:ext uri="{BB962C8B-B14F-4D97-AF65-F5344CB8AC3E}">
        <p14:creationId xmlns:p14="http://schemas.microsoft.com/office/powerpoint/2010/main" val="169532619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7575" y="744538"/>
            <a:ext cx="4962525" cy="3722687"/>
          </a:xfrm>
        </p:spPr>
      </p:sp>
      <p:sp>
        <p:nvSpPr>
          <p:cNvPr id="3" name="Espace réservé des commentaires 2"/>
          <p:cNvSpPr>
            <a:spLocks noGrp="1"/>
          </p:cNvSpPr>
          <p:nvPr>
            <p:ph type="body" idx="1"/>
          </p:nvPr>
        </p:nvSpPr>
        <p:spPr/>
        <p:txBody>
          <a:bodyPr/>
          <a:lstStyle/>
          <a:p>
            <a:endParaRPr lang="fr-BE"/>
          </a:p>
        </p:txBody>
      </p:sp>
      <p:sp>
        <p:nvSpPr>
          <p:cNvPr id="6" name="Espace réservé du pied de page 5"/>
          <p:cNvSpPr>
            <a:spLocks noGrp="1"/>
          </p:cNvSpPr>
          <p:nvPr>
            <p:ph type="ftr" sz="quarter" idx="10"/>
          </p:nvPr>
        </p:nvSpPr>
        <p:spPr/>
        <p:txBody>
          <a:bodyPr/>
          <a:lstStyle/>
          <a:p>
            <a:endParaRPr lang="fr-BE"/>
          </a:p>
        </p:txBody>
      </p:sp>
    </p:spTree>
    <p:extLst>
      <p:ext uri="{BB962C8B-B14F-4D97-AF65-F5344CB8AC3E}">
        <p14:creationId xmlns:p14="http://schemas.microsoft.com/office/powerpoint/2010/main" val="3234219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917575" y="744538"/>
            <a:ext cx="4962525" cy="3722687"/>
          </a:xfrm>
        </p:spPr>
      </p:sp>
      <p:sp>
        <p:nvSpPr>
          <p:cNvPr id="3" name="Espace réservé des commentaires 2"/>
          <p:cNvSpPr>
            <a:spLocks noGrp="1"/>
          </p:cNvSpPr>
          <p:nvPr>
            <p:ph type="body" idx="1"/>
          </p:nvPr>
        </p:nvSpPr>
        <p:spPr/>
        <p:txBody>
          <a:bodyPr/>
          <a:lstStyle/>
          <a:p>
            <a:endParaRPr lang="fr-BE"/>
          </a:p>
        </p:txBody>
      </p:sp>
      <p:sp>
        <p:nvSpPr>
          <p:cNvPr id="6" name="Espace réservé du pied de page 5"/>
          <p:cNvSpPr>
            <a:spLocks noGrp="1"/>
          </p:cNvSpPr>
          <p:nvPr>
            <p:ph type="ftr" sz="quarter" idx="10"/>
          </p:nvPr>
        </p:nvSpPr>
        <p:spPr/>
        <p:txBody>
          <a:bodyPr/>
          <a:lstStyle/>
          <a:p>
            <a:endParaRPr lang="fr-BE"/>
          </a:p>
        </p:txBody>
      </p:sp>
    </p:spTree>
    <p:extLst>
      <p:ext uri="{BB962C8B-B14F-4D97-AF65-F5344CB8AC3E}">
        <p14:creationId xmlns:p14="http://schemas.microsoft.com/office/powerpoint/2010/main" val="32342193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sz="1200" b="0" i="0" u="none" strike="noStrike" kern="1200" dirty="0">
                <a:solidFill>
                  <a:schemeClr val="tx1"/>
                </a:solidFill>
                <a:effectLst/>
                <a:latin typeface="+mn-lt"/>
                <a:ea typeface="+mn-ea"/>
                <a:cs typeface="+mn-cs"/>
              </a:rPr>
              <a:t>Aux fins de protéger le sol et d'en assurer une utilisation durable et respectueuse de l'environnement, de préserver et de restaurer sa qualité et de prévenir les processus de dégradation et d'altération qui l'affectent, le Gouvernement peut prendre les mesures nécessaires en vue de réglementer et d'organiser :</a:t>
            </a:r>
          </a:p>
          <a:p>
            <a:endParaRPr lang="fr-BE" sz="1200" b="0" i="0" u="none" strike="noStrike" kern="1200" dirty="0">
              <a:solidFill>
                <a:schemeClr val="tx1"/>
              </a:solidFill>
              <a:effectLst/>
              <a:latin typeface="+mn-lt"/>
              <a:ea typeface="+mn-ea"/>
              <a:cs typeface="+mn-cs"/>
            </a:endParaRPr>
          </a:p>
          <a:p>
            <a:r>
              <a:rPr lang="fr-BE" sz="1200" b="0" i="0" u="none" strike="noStrike" kern="1200" dirty="0">
                <a:solidFill>
                  <a:schemeClr val="tx1"/>
                </a:solidFill>
                <a:effectLst/>
                <a:latin typeface="+mn-lt"/>
                <a:ea typeface="+mn-ea"/>
                <a:cs typeface="+mn-cs"/>
              </a:rPr>
              <a:t>A cette fin, il peut prendre les mesures suivantes :</a:t>
            </a:r>
          </a:p>
          <a:p>
            <a:r>
              <a:rPr lang="fr-BE" sz="1200" b="0" i="0" u="none" strike="noStrike" kern="1200" dirty="0">
                <a:solidFill>
                  <a:schemeClr val="tx1"/>
                </a:solidFill>
                <a:effectLst/>
                <a:latin typeface="+mn-lt"/>
                <a:ea typeface="+mn-ea"/>
                <a:cs typeface="+mn-cs"/>
              </a:rPr>
              <a:t>1° fixer les méthodes d'échantillonnage et d'analyse de ces matières ou substances, ainsi que des sols;</a:t>
            </a:r>
          </a:p>
          <a:p>
            <a:r>
              <a:rPr lang="fr-BE" sz="1200" b="0" i="0" u="none" strike="noStrike" kern="1200" dirty="0">
                <a:solidFill>
                  <a:schemeClr val="tx1"/>
                </a:solidFill>
                <a:effectLst/>
                <a:latin typeface="+mn-lt"/>
                <a:ea typeface="+mn-ea"/>
                <a:cs typeface="+mn-cs"/>
              </a:rPr>
              <a:t>2° agréer des laboratoires ou des experts selon les règles qu'il détermine;</a:t>
            </a:r>
          </a:p>
          <a:p>
            <a:r>
              <a:rPr lang="fr-BE" sz="1200" b="0" i="0" u="none" strike="noStrike" kern="1200" dirty="0">
                <a:solidFill>
                  <a:schemeClr val="tx1"/>
                </a:solidFill>
                <a:effectLst/>
                <a:latin typeface="+mn-lt"/>
                <a:ea typeface="+mn-ea"/>
                <a:cs typeface="+mn-cs"/>
              </a:rPr>
              <a:t>3° agréer ou enregistrer d'autres prestataires de services ou intervenants selon les règles qu'il détermine;</a:t>
            </a:r>
          </a:p>
          <a:p>
            <a:endParaRPr lang="fr-BE" sz="1200" b="0" i="0" u="none" strike="noStrike" kern="1200" dirty="0">
              <a:solidFill>
                <a:schemeClr val="tx1"/>
              </a:solidFill>
              <a:effectLst/>
              <a:latin typeface="+mn-lt"/>
              <a:ea typeface="+mn-ea"/>
              <a:cs typeface="+mn-cs"/>
            </a:endParaRPr>
          </a:p>
          <a:p>
            <a:r>
              <a:rPr lang="fr-BE" sz="1200" b="0" i="0" u="none" strike="noStrike" kern="1200" dirty="0">
                <a:solidFill>
                  <a:schemeClr val="tx1"/>
                </a:solidFill>
                <a:effectLst/>
                <a:latin typeface="+mn-lt"/>
                <a:ea typeface="+mn-ea"/>
                <a:cs typeface="+mn-cs"/>
              </a:rPr>
              <a:t>Les prélèvements d’échantillons de sols (en ce compris les eaux souterraines, ne peut, depuis l’entrée en vigueur de l’AGW du 06.12.2018 relatif à la gestion et à l’assainissement des sols, être effectué que par des préleveurs dûment autorisés, à savoir : </a:t>
            </a:r>
          </a:p>
          <a:p>
            <a:r>
              <a:rPr lang="fr-BE" dirty="0"/>
              <a:t>L’Arrêté du 06.12.2018 pris en application des dispositions du  DS  de 2018 (01.03.2018 relatif à la gestion des sols) précise </a:t>
            </a:r>
            <a:r>
              <a:rPr lang="fr-BE" sz="1200" b="0" i="0" u="none" strike="noStrike" kern="1200" dirty="0">
                <a:solidFill>
                  <a:schemeClr val="tx1"/>
                </a:solidFill>
                <a:effectLst/>
                <a:latin typeface="+mn-lt"/>
                <a:ea typeface="+mn-ea"/>
                <a:cs typeface="+mn-cs"/>
              </a:rPr>
              <a:t>quelles sont les personnes qui peuvent  intervenir dans le cadre des dispositions de ce décret, dans le domaine de la réalisations de études de sols, on connait notamment, depuis 2008,  les experts et laboratoires agréés (dispositions de 2008), il précise également une nouvelle catégorie d’intervenant : les </a:t>
            </a:r>
            <a:r>
              <a:rPr lang="fr-BE" dirty="0"/>
              <a:t>personnes qui peuvent effectuer des prélèvements de sols et d’eau souterraines en Région wallonne, en indiquant que ceux-ci doivent être dûment autorisées et qu’il ne peut s’agir que : </a:t>
            </a:r>
          </a:p>
          <a:p>
            <a:r>
              <a:rPr lang="fr-BE" dirty="0"/>
              <a:t>De préleveurs enregistrés ou de </a:t>
            </a:r>
            <a:r>
              <a:rPr lang="fr-BE" sz="1200" dirty="0">
                <a:solidFill>
                  <a:schemeClr val="accent1">
                    <a:lumMod val="75000"/>
                  </a:schemeClr>
                </a:solidFill>
              </a:rPr>
              <a:t>personnes intervenant dans l’agrément Expert, reconnues comme habilitées ou compétentes.</a:t>
            </a:r>
          </a:p>
        </p:txBody>
      </p:sp>
      <p:sp>
        <p:nvSpPr>
          <p:cNvPr id="4" name="Espace réservé du pied de page 3"/>
          <p:cNvSpPr>
            <a:spLocks noGrp="1"/>
          </p:cNvSpPr>
          <p:nvPr>
            <p:ph type="ftr" sz="quarter" idx="4"/>
          </p:nvPr>
        </p:nvSpPr>
        <p:spPr/>
        <p:txBody>
          <a:bodyPr/>
          <a:lstStyle/>
          <a:p>
            <a:endParaRPr lang="fr-BE"/>
          </a:p>
        </p:txBody>
      </p:sp>
    </p:spTree>
    <p:extLst>
      <p:ext uri="{BB962C8B-B14F-4D97-AF65-F5344CB8AC3E}">
        <p14:creationId xmlns:p14="http://schemas.microsoft.com/office/powerpoint/2010/main" val="60067270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457200" indent="-457200" algn="just">
              <a:buAutoNum type="arabicPeriod"/>
            </a:pPr>
            <a:endParaRPr lang="fr-BE" dirty="0">
              <a:solidFill>
                <a:schemeClr val="accent1">
                  <a:lumMod val="75000"/>
                </a:schemeClr>
              </a:solidFill>
            </a:endParaRPr>
          </a:p>
          <a:p>
            <a:pPr marL="0" marR="0" lvl="0" indent="0" algn="just" defTabSz="914400" rtl="0" eaLnBrk="1" fontAlgn="auto" latinLnBrk="0" hangingPunct="1">
              <a:lnSpc>
                <a:spcPct val="100000"/>
              </a:lnSpc>
              <a:spcBef>
                <a:spcPts val="0"/>
              </a:spcBef>
              <a:spcAft>
                <a:spcPts val="0"/>
              </a:spcAft>
              <a:buClrTx/>
              <a:buSzTx/>
              <a:buFontTx/>
              <a:buNone/>
              <a:tabLst/>
              <a:defRPr/>
            </a:pPr>
            <a:r>
              <a:rPr lang="fr-BE" dirty="0"/>
              <a:t>Cette nouvelle catégorie de personnes est autorisée à effectuer des prélèvements soit dans le cadre des investigations à mener sur des terrains pollués ou potentiellement pollués.</a:t>
            </a:r>
          </a:p>
          <a:p>
            <a:pPr marL="0" marR="0" lvl="0" indent="0" algn="just" defTabSz="914400" rtl="0" eaLnBrk="1" fontAlgn="auto" latinLnBrk="0" hangingPunct="1">
              <a:lnSpc>
                <a:spcPct val="100000"/>
              </a:lnSpc>
              <a:spcBef>
                <a:spcPts val="0"/>
              </a:spcBef>
              <a:spcAft>
                <a:spcPts val="0"/>
              </a:spcAft>
              <a:buClrTx/>
              <a:buSzTx/>
              <a:buFontTx/>
              <a:buNone/>
              <a:tabLst/>
              <a:defRPr/>
            </a:pPr>
            <a:r>
              <a:rPr lang="fr-BE" dirty="0"/>
              <a:t>Les résultats de ces prélèvements sont intégrés dans les études de sols qui sont réalisées par des Expert agréés et transmis à l’administration (DAS) qui en contrôle la conformité.</a:t>
            </a:r>
          </a:p>
          <a:p>
            <a:pPr marL="0" marR="0" lvl="0" indent="0" algn="just" defTabSz="914400" rtl="0" eaLnBrk="1" fontAlgn="auto" latinLnBrk="0" hangingPunct="1">
              <a:lnSpc>
                <a:spcPct val="100000"/>
              </a:lnSpc>
              <a:spcBef>
                <a:spcPts val="0"/>
              </a:spcBef>
              <a:spcAft>
                <a:spcPts val="0"/>
              </a:spcAft>
              <a:buClrTx/>
              <a:buSzTx/>
              <a:buFontTx/>
              <a:buNone/>
              <a:tabLst/>
              <a:defRPr/>
            </a:pPr>
            <a:r>
              <a:rPr lang="fr-BE" dirty="0"/>
              <a:t>Un premier niveau de contrôle peut donc être réalisé par l’administration.</a:t>
            </a:r>
          </a:p>
          <a:p>
            <a:pPr marL="0" marR="0" lvl="0" indent="0" algn="just" defTabSz="914400" rtl="0" eaLnBrk="1" fontAlgn="auto" latinLnBrk="0" hangingPunct="1">
              <a:lnSpc>
                <a:spcPct val="100000"/>
              </a:lnSpc>
              <a:spcBef>
                <a:spcPts val="0"/>
              </a:spcBef>
              <a:spcAft>
                <a:spcPts val="0"/>
              </a:spcAft>
              <a:buClrTx/>
              <a:buSzTx/>
              <a:buFontTx/>
              <a:buNone/>
              <a:tabLst/>
              <a:defRPr/>
            </a:pPr>
            <a:r>
              <a:rPr lang="fr-BE" dirty="0"/>
              <a:t>Un autre niveau de contrôle peut être organisé par l’</a:t>
            </a:r>
            <a:r>
              <a:rPr lang="fr-BE" dirty="0" err="1"/>
              <a:t>ISSeP</a:t>
            </a:r>
            <a:r>
              <a:rPr lang="fr-BE" dirty="0"/>
              <a:t> dans le cadre général du contrôle des prestations de terrain prévu à l’article 33 de l’AGW </a:t>
            </a:r>
            <a:r>
              <a:rPr lang="fr-BE" b="0" dirty="0">
                <a:solidFill>
                  <a:schemeClr val="accent1">
                    <a:lumMod val="75000"/>
                  </a:schemeClr>
                </a:solidFill>
              </a:rPr>
              <a:t>relatif à la gestion et l’assainissement </a:t>
            </a:r>
            <a:r>
              <a:rPr lang="fr-BE" b="0" dirty="0"/>
              <a:t>sols :  </a:t>
            </a:r>
            <a:r>
              <a:rPr lang="fr-BE" b="0" dirty="0">
                <a:solidFill>
                  <a:schemeClr val="accent1">
                    <a:lumMod val="75000"/>
                  </a:schemeClr>
                </a:solidFill>
              </a:rPr>
              <a:t>contrôle de </a:t>
            </a:r>
            <a:r>
              <a:rPr lang="fr-BE" sz="1200" b="0" i="0" u="none" strike="noStrike" kern="1200" dirty="0">
                <a:solidFill>
                  <a:schemeClr val="tx1"/>
                </a:solidFill>
                <a:effectLst/>
                <a:latin typeface="+mn-lt"/>
                <a:ea typeface="+mn-ea"/>
                <a:cs typeface="+mn-cs"/>
              </a:rPr>
              <a:t>la réalisation des forages, des piézomètres, des </a:t>
            </a:r>
            <a:r>
              <a:rPr lang="fr-BE" sz="1200" b="0" i="0" u="none" strike="noStrike" kern="1200" dirty="0" err="1">
                <a:solidFill>
                  <a:schemeClr val="tx1"/>
                </a:solidFill>
                <a:effectLst/>
                <a:latin typeface="+mn-lt"/>
                <a:ea typeface="+mn-ea"/>
                <a:cs typeface="+mn-cs"/>
              </a:rPr>
              <a:t>piézairs</a:t>
            </a:r>
            <a:r>
              <a:rPr lang="fr-BE" sz="1200" b="0" i="0" u="none" strike="noStrike" kern="1200" dirty="0">
                <a:solidFill>
                  <a:schemeClr val="tx1"/>
                </a:solidFill>
                <a:effectLst/>
                <a:latin typeface="+mn-lt"/>
                <a:ea typeface="+mn-ea"/>
                <a:cs typeface="+mn-cs"/>
              </a:rPr>
              <a:t> et des prélèvements selon les règles de bonnes pratiques définies au sein du CWEA et du CWBP</a:t>
            </a:r>
            <a:endParaRPr lang="fr-BE" b="0" dirty="0"/>
          </a:p>
          <a:p>
            <a:pPr marL="0" marR="0" lvl="0" indent="0" algn="just" defTabSz="914400" rtl="0" eaLnBrk="1" fontAlgn="auto" latinLnBrk="0" hangingPunct="1">
              <a:lnSpc>
                <a:spcPct val="100000"/>
              </a:lnSpc>
              <a:spcBef>
                <a:spcPts val="0"/>
              </a:spcBef>
              <a:spcAft>
                <a:spcPts val="0"/>
              </a:spcAft>
              <a:buClrTx/>
              <a:buSzTx/>
              <a:buFontTx/>
              <a:buNone/>
              <a:tabLst/>
              <a:defRPr/>
            </a:pPr>
            <a:endParaRPr lang="fr-BE" b="0" dirty="0"/>
          </a:p>
          <a:p>
            <a:pPr marL="457200" indent="-457200" algn="just">
              <a:buAutoNum type="arabicPeriod"/>
            </a:pPr>
            <a:endParaRPr lang="fr-BE" dirty="0">
              <a:solidFill>
                <a:schemeClr val="accent1">
                  <a:lumMod val="75000"/>
                </a:schemeClr>
              </a:solidFill>
            </a:endParaRPr>
          </a:p>
          <a:p>
            <a:pPr marL="457200" indent="-457200" algn="just">
              <a:buAutoNum type="arabicPeriod"/>
            </a:pPr>
            <a:r>
              <a:rPr lang="fr-BE" dirty="0">
                <a:solidFill>
                  <a:schemeClr val="accent1">
                    <a:lumMod val="75000"/>
                  </a:schemeClr>
                </a:solidFill>
              </a:rPr>
              <a:t>Comme on va vous le rappeler par la suite et à plusieurs reprises au cours de cette journée de formation : </a:t>
            </a:r>
            <a:r>
              <a:rPr lang="fr-BE" b="1" dirty="0">
                <a:solidFill>
                  <a:schemeClr val="accent1">
                    <a:lumMod val="75000"/>
                  </a:schemeClr>
                </a:solidFill>
              </a:rPr>
              <a:t>Le</a:t>
            </a:r>
            <a:r>
              <a:rPr lang="fr-BE" dirty="0">
                <a:solidFill>
                  <a:schemeClr val="accent1">
                    <a:lumMod val="75000"/>
                  </a:schemeClr>
                </a:solidFill>
              </a:rPr>
              <a:t> </a:t>
            </a:r>
            <a:r>
              <a:rPr lang="fr-BE" b="1" dirty="0">
                <a:solidFill>
                  <a:schemeClr val="accent1">
                    <a:lumMod val="75000"/>
                  </a:schemeClr>
                </a:solidFill>
              </a:rPr>
              <a:t>recours à un Préleveur sols dûment autorisé est requis pour réaliser les prélèvements de sols </a:t>
            </a:r>
            <a:r>
              <a:rPr lang="fr-BE" dirty="0">
                <a:solidFill>
                  <a:schemeClr val="accent1">
                    <a:lumMod val="75000"/>
                  </a:schemeClr>
                </a:solidFill>
              </a:rPr>
              <a:t>dans le cadre des dispositions du décret du 01.03.2018 relatif à la gestion et à l'assainissement des sols _</a:t>
            </a:r>
            <a:r>
              <a:rPr lang="fr-BE" b="1" dirty="0">
                <a:solidFill>
                  <a:schemeClr val="accent1">
                    <a:lumMod val="75000"/>
                  </a:schemeClr>
                </a:solidFill>
              </a:rPr>
              <a:t>Décret sols.  Dans ce cadre, son livre de chevet = CWEA et du CWBP</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dirty="0">
              <a:solidFill>
                <a:schemeClr val="accent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fr-BE" dirty="0">
              <a:solidFill>
                <a:schemeClr val="accent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BE" dirty="0">
                <a:solidFill>
                  <a:schemeClr val="accent1">
                    <a:lumMod val="75000"/>
                  </a:schemeClr>
                </a:solidFill>
              </a:rPr>
              <a:t>DS : EO, EC, </a:t>
            </a:r>
            <a:r>
              <a:rPr lang="fr-BE" dirty="0" err="1">
                <a:solidFill>
                  <a:schemeClr val="accent1">
                    <a:lumMod val="75000"/>
                  </a:schemeClr>
                </a:solidFill>
              </a:rPr>
              <a:t>ECo</a:t>
            </a:r>
            <a:r>
              <a:rPr lang="fr-BE" dirty="0">
                <a:solidFill>
                  <a:schemeClr val="accent1">
                    <a:lumMod val="75000"/>
                  </a:schemeClr>
                </a:solidFill>
              </a:rPr>
              <a:t>, </a:t>
            </a:r>
            <a:r>
              <a:rPr lang="fr-BE" dirty="0" err="1">
                <a:solidFill>
                  <a:schemeClr val="accent1">
                    <a:lumMod val="75000"/>
                  </a:schemeClr>
                </a:solidFill>
              </a:rPr>
              <a:t>EvF</a:t>
            </a:r>
            <a:r>
              <a:rPr lang="fr-BE" dirty="0">
                <a:solidFill>
                  <a:schemeClr val="accent1">
                    <a:lumMod val="75000"/>
                  </a:schemeClr>
                </a:solidFill>
              </a:rPr>
              <a:t>, Trav </a:t>
            </a:r>
            <a:r>
              <a:rPr lang="fr-BE" dirty="0" err="1">
                <a:solidFill>
                  <a:schemeClr val="accent1">
                    <a:lumMod val="75000"/>
                  </a:schemeClr>
                </a:solidFill>
              </a:rPr>
              <a:t>compl</a:t>
            </a:r>
            <a:r>
              <a:rPr lang="fr-BE" dirty="0">
                <a:solidFill>
                  <a:schemeClr val="accent1">
                    <a:lumMod val="75000"/>
                  </a:schemeClr>
                </a:solidFill>
              </a:rPr>
              <a:t>, Mesures sécurité, Mesures suivi, Mesures gestion immédiates, Rapport de base</a:t>
            </a:r>
            <a:r>
              <a:rPr lang="fr-BE" b="0" dirty="0">
                <a:solidFill>
                  <a:schemeClr val="accent1">
                    <a:lumMod val="75000"/>
                  </a:schemeClr>
                </a:solidFill>
              </a:rPr>
              <a:t>, </a:t>
            </a:r>
            <a:r>
              <a:rPr lang="fr-BE" sz="1200" b="0" dirty="0">
                <a:solidFill>
                  <a:schemeClr val="accent6">
                    <a:lumMod val="75000"/>
                  </a:schemeClr>
                </a:solidFill>
              </a:rPr>
              <a:t>plans de remédiation,</a:t>
            </a:r>
            <a:r>
              <a:rPr lang="fr-BE" dirty="0">
                <a:solidFill>
                  <a:schemeClr val="accent1">
                    <a:lumMod val="75000"/>
                  </a:schemeClr>
                </a:solidFill>
              </a:rPr>
              <a:t> ...</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dirty="0">
              <a:solidFill>
                <a:schemeClr val="accent1">
                  <a:lumMod val="75000"/>
                </a:schemeClr>
              </a:solidFill>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fr-BE" dirty="0">
                <a:solidFill>
                  <a:schemeClr val="accent1">
                    <a:lumMod val="75000"/>
                  </a:schemeClr>
                </a:solidFill>
              </a:rPr>
              <a:t>contrôle terrain réalisé dans le cadre de l’art 33 AGW du 06.12.2018), notamment :</a:t>
            </a:r>
            <a:endParaRPr lang="fr-BE" b="1" dirty="0">
              <a:solidFill>
                <a:schemeClr val="accent1">
                  <a:lumMod val="75000"/>
                </a:schemeClr>
              </a:solidFill>
            </a:endParaRPr>
          </a:p>
        </p:txBody>
      </p:sp>
      <p:sp>
        <p:nvSpPr>
          <p:cNvPr id="4" name="Espace réservé du pied de page 3"/>
          <p:cNvSpPr>
            <a:spLocks noGrp="1"/>
          </p:cNvSpPr>
          <p:nvPr>
            <p:ph type="ftr" sz="quarter" idx="4"/>
          </p:nvPr>
        </p:nvSpPr>
        <p:spPr/>
        <p:txBody>
          <a:bodyPr/>
          <a:lstStyle/>
          <a:p>
            <a:endParaRPr lang="fr-BE"/>
          </a:p>
        </p:txBody>
      </p:sp>
    </p:spTree>
    <p:extLst>
      <p:ext uri="{BB962C8B-B14F-4D97-AF65-F5344CB8AC3E}">
        <p14:creationId xmlns:p14="http://schemas.microsoft.com/office/powerpoint/2010/main" val="33169606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457200" lvl="1" indent="-457200" algn="just">
              <a:buAutoNum type="arabicPeriod" startAt="2"/>
            </a:pPr>
            <a:r>
              <a:rPr lang="fr-BE" dirty="0">
                <a:solidFill>
                  <a:schemeClr val="accent1">
                    <a:lumMod val="75000"/>
                  </a:schemeClr>
                </a:solidFill>
              </a:rPr>
              <a:t>L’AGW terres excavées fait également recours à ce type de préleveur, notamment pour réaliser les prélèvements d’échantillons de sol nécessaires à la caractérisation des terres de déblais destinées à quitter le site d’origine.   Le préleveur sols intervient également dans le cadre des dispositions de l’AGW du 05.07.2018 relatif à la gestion et à la traçabilité des terres et modifiant diverses dispositions en la matière : il prélève des échantillons de terres à analyser en vue de la rédaction du rapport de qualité des terres à produire par l’expert ou par l’installation autorisée _</a:t>
            </a:r>
            <a:r>
              <a:rPr lang="fr-BE" b="1" dirty="0">
                <a:solidFill>
                  <a:schemeClr val="accent1">
                    <a:lumMod val="75000"/>
                  </a:schemeClr>
                </a:solidFill>
              </a:rPr>
              <a:t>AGW terres excavées : Dans ce cadre, son livre de chevet = CWEA et GRGT</a:t>
            </a:r>
          </a:p>
          <a:p>
            <a:pPr marL="0" marR="0" lvl="0" indent="0" algn="l" defTabSz="914400" rtl="0" eaLnBrk="1" fontAlgn="auto" latinLnBrk="0" hangingPunct="1">
              <a:lnSpc>
                <a:spcPct val="100000"/>
              </a:lnSpc>
              <a:spcBef>
                <a:spcPts val="0"/>
              </a:spcBef>
              <a:spcAft>
                <a:spcPts val="0"/>
              </a:spcAft>
              <a:buClrTx/>
              <a:buSzTx/>
              <a:buFontTx/>
              <a:buNone/>
              <a:tabLst/>
              <a:defRPr/>
            </a:pPr>
            <a:endParaRPr lang="fr-BE" dirty="0">
              <a:solidFill>
                <a:schemeClr val="accent1">
                  <a:lumMod val="75000"/>
                </a:schemeClr>
              </a:solidFill>
            </a:endParaRPr>
          </a:p>
          <a:p>
            <a:r>
              <a:rPr lang="fr-BE" dirty="0">
                <a:solidFill>
                  <a:schemeClr val="accent1">
                    <a:lumMod val="75000"/>
                  </a:schemeClr>
                </a:solidFill>
              </a:rPr>
              <a:t>contrôle qualité des terres de déblais avant de quitter le site d’origine  : sauf exceptions  (art 6 </a:t>
            </a:r>
            <a:r>
              <a:rPr lang="fr-BE" dirty="0" err="1">
                <a:solidFill>
                  <a:schemeClr val="accent1">
                    <a:lumMod val="75000"/>
                  </a:schemeClr>
                </a:solidFill>
              </a:rPr>
              <a:t>alinea</a:t>
            </a:r>
            <a:r>
              <a:rPr lang="fr-BE" dirty="0">
                <a:solidFill>
                  <a:schemeClr val="accent1">
                    <a:lumMod val="75000"/>
                  </a:schemeClr>
                </a:solidFill>
              </a:rPr>
              <a:t> 2 de l’AGW terres excavées)</a:t>
            </a:r>
            <a:r>
              <a:rPr lang="fr-BE" b="1" dirty="0">
                <a:solidFill>
                  <a:schemeClr val="accent1">
                    <a:lumMod val="75000"/>
                  </a:schemeClr>
                </a:solidFill>
                <a:highlight>
                  <a:srgbClr val="FFFF00"/>
                </a:highlight>
              </a:rPr>
              <a:t> </a:t>
            </a:r>
          </a:p>
          <a:p>
            <a:endParaRPr lang="fr-BE" b="1" dirty="0">
              <a:solidFill>
                <a:schemeClr val="accent1">
                  <a:lumMod val="75000"/>
                </a:schemeClr>
              </a:solidFill>
              <a:highlight>
                <a:srgbClr val="FFFF00"/>
              </a:highlight>
            </a:endParaRPr>
          </a:p>
          <a:p>
            <a:r>
              <a:rPr lang="fr-BE" b="1" dirty="0">
                <a:solidFill>
                  <a:schemeClr val="accent1">
                    <a:lumMod val="75000"/>
                  </a:schemeClr>
                </a:solidFill>
                <a:highlight>
                  <a:srgbClr val="FFFF00"/>
                </a:highlight>
              </a:rPr>
              <a:t>Pour ne pas bloquer certains chantiers, il vient d’être décidé de reporter la date d’entrée en vigueur de cet arrêté et d’accorder un sursis de 6 mois. </a:t>
            </a:r>
          </a:p>
          <a:p>
            <a:r>
              <a:rPr lang="fr-BE" b="1" dirty="0">
                <a:solidFill>
                  <a:schemeClr val="accent1">
                    <a:lumMod val="75000"/>
                  </a:schemeClr>
                </a:solidFill>
                <a:highlight>
                  <a:srgbClr val="FFFF00"/>
                </a:highlight>
              </a:rPr>
              <a:t> l’AGW terres excavées vient d’être modifié </a:t>
            </a:r>
            <a:endParaRPr lang="fr-BE" dirty="0"/>
          </a:p>
        </p:txBody>
      </p:sp>
      <p:sp>
        <p:nvSpPr>
          <p:cNvPr id="4" name="Espace réservé du pied de page 3"/>
          <p:cNvSpPr>
            <a:spLocks noGrp="1"/>
          </p:cNvSpPr>
          <p:nvPr>
            <p:ph type="ftr" sz="quarter" idx="4"/>
          </p:nvPr>
        </p:nvSpPr>
        <p:spPr/>
        <p:txBody>
          <a:bodyPr/>
          <a:lstStyle/>
          <a:p>
            <a:endParaRPr lang="fr-BE"/>
          </a:p>
        </p:txBody>
      </p:sp>
    </p:spTree>
    <p:extLst>
      <p:ext uri="{BB962C8B-B14F-4D97-AF65-F5344CB8AC3E}">
        <p14:creationId xmlns:p14="http://schemas.microsoft.com/office/powerpoint/2010/main" val="40314298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pPr marL="0" indent="0">
              <a:buNone/>
            </a:pPr>
            <a:r>
              <a:rPr lang="fr-BE" dirty="0">
                <a:solidFill>
                  <a:schemeClr val="accent1">
                    <a:lumMod val="75000"/>
                  </a:schemeClr>
                </a:solidFill>
              </a:rPr>
              <a:t>Les règles à respecter par les préleveurs sols sont définies dans l’AGW du 06.12.2018  : </a:t>
            </a:r>
          </a:p>
          <a:p>
            <a:pPr marL="0" indent="0">
              <a:buNone/>
            </a:pPr>
            <a:r>
              <a:rPr lang="fr-BE" dirty="0">
                <a:solidFill>
                  <a:schemeClr val="accent1">
                    <a:lumMod val="75000"/>
                  </a:schemeClr>
                </a:solidFill>
              </a:rPr>
              <a:t>Le 1</a:t>
            </a:r>
            <a:r>
              <a:rPr lang="fr-BE" baseline="30000" dirty="0">
                <a:solidFill>
                  <a:schemeClr val="accent1">
                    <a:lumMod val="75000"/>
                  </a:schemeClr>
                </a:solidFill>
              </a:rPr>
              <a:t>er</a:t>
            </a:r>
            <a:r>
              <a:rPr lang="fr-BE" dirty="0">
                <a:solidFill>
                  <a:schemeClr val="accent1">
                    <a:lumMod val="75000"/>
                  </a:schemeClr>
                </a:solidFill>
              </a:rPr>
              <a:t> point est la synthèse des 2 slides et précédents et sera développé par l’</a:t>
            </a:r>
            <a:r>
              <a:rPr lang="fr-BE" dirty="0" err="1">
                <a:solidFill>
                  <a:schemeClr val="accent1">
                    <a:lumMod val="75000"/>
                  </a:schemeClr>
                </a:solidFill>
              </a:rPr>
              <a:t>ISSeP</a:t>
            </a:r>
            <a:r>
              <a:rPr lang="fr-BE" dirty="0">
                <a:solidFill>
                  <a:schemeClr val="accent1">
                    <a:lumMod val="75000"/>
                  </a:schemeClr>
                </a:solidFill>
              </a:rPr>
              <a:t>  au cours de la journée . Je ne m’y attarde donc pas (effectue les prélèvements de sol conformément au CWBP et au CWEA ;en ce compris le choix de la méthode de prélèvement, l'échantillonnage, le conditionnement et la conservation des échantillons jusqu'à la remise au laboratoire, )</a:t>
            </a:r>
          </a:p>
          <a:p>
            <a:pPr marL="0" indent="0">
              <a:buNone/>
            </a:pPr>
            <a:endParaRPr lang="fr-BE" dirty="0">
              <a:solidFill>
                <a:schemeClr val="accent1">
                  <a:lumMod val="75000"/>
                </a:schemeClr>
              </a:solidFill>
            </a:endParaRPr>
          </a:p>
          <a:p>
            <a:pPr marL="0" indent="0">
              <a:buNone/>
            </a:pPr>
            <a:endParaRPr lang="fr-BE" dirty="0">
              <a:solidFill>
                <a:schemeClr val="accent1">
                  <a:lumMod val="75000"/>
                </a:schemeClr>
              </a:solidFill>
            </a:endParaRPr>
          </a:p>
          <a:p>
            <a:pPr marL="581343" lvl="2" indent="0" algn="just">
              <a:buNone/>
            </a:pPr>
            <a:r>
              <a:rPr lang="fr-BE" sz="2100" dirty="0">
                <a:solidFill>
                  <a:schemeClr val="accent1">
                    <a:lumMod val="75000"/>
                  </a:schemeClr>
                </a:solidFill>
              </a:rPr>
              <a:t>En l'absence de méthodes dans le CWEA ou en l'absence de procédures techniques dans le CWBP ou le GRGT : </a:t>
            </a:r>
            <a:r>
              <a:rPr lang="fr-BE" sz="2100" b="1" dirty="0">
                <a:solidFill>
                  <a:schemeClr val="accent1">
                    <a:lumMod val="75000"/>
                  </a:schemeClr>
                </a:solidFill>
              </a:rPr>
              <a:t>prendre contact avec l’administration les méthodes ou procédures sont établies ou validées par l'administration après avis de l’</a:t>
            </a:r>
            <a:r>
              <a:rPr lang="fr-BE" sz="2100" b="1" dirty="0" err="1">
                <a:solidFill>
                  <a:schemeClr val="accent1">
                    <a:lumMod val="75000"/>
                  </a:schemeClr>
                </a:solidFill>
              </a:rPr>
              <a:t>ISSeP</a:t>
            </a:r>
            <a:r>
              <a:rPr lang="fr-BE" sz="2100" b="1" dirty="0">
                <a:solidFill>
                  <a:schemeClr val="accent1">
                    <a:lumMod val="75000"/>
                  </a:schemeClr>
                </a:solidFill>
              </a:rPr>
              <a:t>.</a:t>
            </a:r>
          </a:p>
          <a:p>
            <a:pPr marL="581343" lvl="2" indent="0" algn="just">
              <a:buNone/>
            </a:pPr>
            <a:endParaRPr lang="fr-BE" sz="2100" b="1" dirty="0">
              <a:solidFill>
                <a:schemeClr val="accent1">
                  <a:lumMod val="75000"/>
                </a:schemeClr>
              </a:solidFill>
            </a:endParaRPr>
          </a:p>
          <a:p>
            <a:pPr marL="0" indent="0">
              <a:buNone/>
            </a:pPr>
            <a:endParaRPr lang="fr-BE" b="1" dirty="0">
              <a:solidFill>
                <a:schemeClr val="accent1">
                  <a:lumMod val="75000"/>
                </a:schemeClr>
              </a:solidFill>
            </a:endParaRPr>
          </a:p>
          <a:p>
            <a:pPr marL="0" indent="0">
              <a:buNone/>
            </a:pPr>
            <a:endParaRPr lang="fr-BE" b="1" dirty="0">
              <a:solidFill>
                <a:schemeClr val="accent1">
                  <a:lumMod val="75000"/>
                </a:schemeClr>
              </a:solidFill>
            </a:endParaRPr>
          </a:p>
          <a:p>
            <a:endParaRPr lang="fr-BE" dirty="0"/>
          </a:p>
        </p:txBody>
      </p:sp>
      <p:sp>
        <p:nvSpPr>
          <p:cNvPr id="4" name="Espace réservé du pied de page 3"/>
          <p:cNvSpPr>
            <a:spLocks noGrp="1"/>
          </p:cNvSpPr>
          <p:nvPr>
            <p:ph type="ftr" sz="quarter" idx="4"/>
          </p:nvPr>
        </p:nvSpPr>
        <p:spPr/>
        <p:txBody>
          <a:bodyPr/>
          <a:lstStyle/>
          <a:p>
            <a:endParaRPr lang="fr-BE"/>
          </a:p>
        </p:txBody>
      </p:sp>
    </p:spTree>
    <p:extLst>
      <p:ext uri="{BB962C8B-B14F-4D97-AF65-F5344CB8AC3E}">
        <p14:creationId xmlns:p14="http://schemas.microsoft.com/office/powerpoint/2010/main" val="3109752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BE" dirty="0"/>
          </a:p>
        </p:txBody>
      </p:sp>
      <p:sp>
        <p:nvSpPr>
          <p:cNvPr id="4" name="Espace réservé du pied de page 3"/>
          <p:cNvSpPr>
            <a:spLocks noGrp="1"/>
          </p:cNvSpPr>
          <p:nvPr>
            <p:ph type="ftr" sz="quarter" idx="4"/>
          </p:nvPr>
        </p:nvSpPr>
        <p:spPr/>
        <p:txBody>
          <a:bodyPr/>
          <a:lstStyle/>
          <a:p>
            <a:endParaRPr lang="fr-BE"/>
          </a:p>
        </p:txBody>
      </p:sp>
    </p:spTree>
    <p:extLst>
      <p:ext uri="{BB962C8B-B14F-4D97-AF65-F5344CB8AC3E}">
        <p14:creationId xmlns:p14="http://schemas.microsoft.com/office/powerpoint/2010/main" val="12569023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dirty="0"/>
              <a:t>Le préleveur ne doit pas présenter de lien d’ordre familial avec le Do (=celui qui fait réaliser les travaux) ou l’ET (3</a:t>
            </a:r>
            <a:r>
              <a:rPr lang="fr-BE" baseline="30000" dirty="0"/>
              <a:t>ème</a:t>
            </a:r>
            <a:r>
              <a:rPr lang="fr-BE" dirty="0"/>
              <a:t> ou 4è degré inclus), ne doit pas présenter de lien de subordination avec le DO ou l’ET :  (ne peut pas être employé par le DO ou l’ET) et ne </a:t>
            </a:r>
            <a:r>
              <a:rPr lang="fr-BE" sz="1200" b="0" i="0" u="none" strike="noStrike" kern="1200" dirty="0">
                <a:solidFill>
                  <a:schemeClr val="tx1"/>
                </a:solidFill>
                <a:effectLst/>
                <a:latin typeface="+mn-lt"/>
                <a:ea typeface="+mn-ea"/>
                <a:cs typeface="+mn-cs"/>
              </a:rPr>
              <a:t>peut pas exercer une fonction de direction ou de gestion chez le DO ou l’ET</a:t>
            </a:r>
            <a:endParaRPr lang="fr-BE" dirty="0"/>
          </a:p>
          <a:p>
            <a:endParaRPr lang="fr-BE" sz="1200" b="1" i="0" u="none" strike="noStrike" kern="1200" dirty="0">
              <a:solidFill>
                <a:schemeClr val="tx1"/>
              </a:solidFill>
              <a:effectLst/>
              <a:latin typeface="+mn-lt"/>
              <a:ea typeface="+mn-ea"/>
              <a:cs typeface="+mn-cs"/>
            </a:endParaRPr>
          </a:p>
          <a:p>
            <a:r>
              <a:rPr lang="fr-BE" sz="1200" b="1" i="0" u="none" strike="noStrike" kern="1200" dirty="0">
                <a:solidFill>
                  <a:schemeClr val="tx1"/>
                </a:solidFill>
                <a:effectLst/>
                <a:latin typeface="+mn-lt"/>
                <a:ea typeface="+mn-ea"/>
                <a:cs typeface="+mn-cs"/>
              </a:rPr>
              <a:t>Art. 53. </a:t>
            </a:r>
            <a:r>
              <a:rPr lang="fr-BE" sz="1200" b="0" i="0" u="none" strike="noStrike" kern="1200" dirty="0">
                <a:solidFill>
                  <a:schemeClr val="tx1"/>
                </a:solidFill>
                <a:effectLst/>
                <a:latin typeface="+mn-lt"/>
                <a:ea typeface="+mn-ea"/>
                <a:cs typeface="+mn-cs"/>
              </a:rPr>
              <a:t>Une personne visée à l'article 48 ne peut pas exercer ses activités de prélèvement lorsque :</a:t>
            </a:r>
          </a:p>
          <a:p>
            <a:r>
              <a:rPr lang="fr-BE" sz="1200" b="0" i="0" u="none" strike="noStrike" kern="1200" dirty="0">
                <a:solidFill>
                  <a:schemeClr val="tx1"/>
                </a:solidFill>
                <a:effectLst/>
                <a:latin typeface="+mn-lt"/>
                <a:ea typeface="+mn-ea"/>
                <a:cs typeface="+mn-cs"/>
              </a:rPr>
              <a:t>1° elle est liée en ligne directe jusqu'au troisième degré inclus ou en ligne collatérale jusqu'au quatrième degré inclus avec le donneur d'ordre ou, s'il s'agit de la direction de travaux d'assainissement du sol, avec le donneur d'ordre ou l'exécuteur des travaux ou avec toute autre personne qui exerce une fonction de direction ou de gestion pour le compte du donneur d'ordre ou l'exécuteur précité;</a:t>
            </a:r>
          </a:p>
          <a:p>
            <a:r>
              <a:rPr lang="fr-BE" sz="1200" b="0" i="0" u="none" strike="noStrike" kern="1200" dirty="0">
                <a:solidFill>
                  <a:schemeClr val="tx1"/>
                </a:solidFill>
                <a:effectLst/>
                <a:latin typeface="+mn-lt"/>
                <a:ea typeface="+mn-ea"/>
                <a:cs typeface="+mn-cs"/>
              </a:rPr>
              <a:t>2° elle est personnellement ou par un intermédiaire, actionnaire, majoritaire ou associé actif du donneur d'ordre ou, s'il s'agit de la direction de travaux d'assainissement du sol, du donneur d'ordre ou de l'exécuteur des travaux;</a:t>
            </a:r>
          </a:p>
          <a:p>
            <a:r>
              <a:rPr lang="fr-BE" sz="1200" b="0" i="0" u="none" strike="noStrike" kern="1200" dirty="0">
                <a:solidFill>
                  <a:schemeClr val="tx1"/>
                </a:solidFill>
                <a:effectLst/>
                <a:latin typeface="+mn-lt"/>
                <a:ea typeface="+mn-ea"/>
                <a:cs typeface="+mn-cs"/>
              </a:rPr>
              <a:t>3° elle exerce, en ligne directe ou en fait, personnellement ou par un intermédiaire, une fonction de direction ou de gestion chez le donneur d'ordre précité ou, s'il s'agit de la direction de travaux d'assainissement du sol, du donneur d'ordre ou de l'exécuteur des travaux;</a:t>
            </a:r>
          </a:p>
          <a:p>
            <a:r>
              <a:rPr lang="fr-BE" sz="1200" b="0" i="0" u="none" strike="noStrike" kern="1200" dirty="0">
                <a:solidFill>
                  <a:schemeClr val="tx1"/>
                </a:solidFill>
                <a:effectLst/>
                <a:latin typeface="+mn-lt"/>
                <a:ea typeface="+mn-ea"/>
                <a:cs typeface="+mn-cs"/>
              </a:rPr>
              <a:t>4° les activités de la personne visée à l'article 48 sont, directement ou indirectement, entièrement ou partiellement, contrôlées ou gérées, sous quelque forme que ce soit, par le donneur d'ordre ou par l'exécuteur des travaux.</a:t>
            </a:r>
          </a:p>
          <a:p>
            <a:endParaRPr lang="fr-BE" dirty="0"/>
          </a:p>
        </p:txBody>
      </p:sp>
      <p:sp>
        <p:nvSpPr>
          <p:cNvPr id="4" name="Espace réservé du pied de page 3"/>
          <p:cNvSpPr>
            <a:spLocks noGrp="1"/>
          </p:cNvSpPr>
          <p:nvPr>
            <p:ph type="ftr" sz="quarter" idx="4"/>
          </p:nvPr>
        </p:nvSpPr>
        <p:spPr/>
        <p:txBody>
          <a:bodyPr/>
          <a:lstStyle/>
          <a:p>
            <a:endParaRPr lang="fr-BE"/>
          </a:p>
        </p:txBody>
      </p:sp>
    </p:spTree>
    <p:extLst>
      <p:ext uri="{BB962C8B-B14F-4D97-AF65-F5344CB8AC3E}">
        <p14:creationId xmlns:p14="http://schemas.microsoft.com/office/powerpoint/2010/main" val="41035967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r>
              <a:rPr lang="fr-BE" dirty="0"/>
              <a:t>Dès que le prélèvement d’échantillon est susceptible de nécessiter des opérations type forage qui touchent à une nappe, même superficielle &gt; le préleveur doit être accompagné d’un foreur agréé ou doit disposer lui-même de l’agrément foreur.  </a:t>
            </a:r>
          </a:p>
          <a:p>
            <a:endParaRPr lang="fr-BE" dirty="0"/>
          </a:p>
          <a:p>
            <a:r>
              <a:rPr lang="fr-BE" dirty="0"/>
              <a:t>Le préleveur ne peut donc pas effectuer des actes sans disposer de l’autorisation requise. </a:t>
            </a:r>
          </a:p>
          <a:p>
            <a:endParaRPr lang="fr-BE" b="1" dirty="0">
              <a:solidFill>
                <a:srgbClr val="FF0000"/>
              </a:solidFill>
              <a:highlight>
                <a:srgbClr val="FFFF00"/>
              </a:highlight>
            </a:endParaRPr>
          </a:p>
          <a:p>
            <a:r>
              <a:rPr lang="fr-BE" b="1" dirty="0">
                <a:solidFill>
                  <a:srgbClr val="FF0000"/>
                </a:solidFill>
              </a:rPr>
              <a:t>L’agrément foreur est-il requis dans le cadre du Décret sols ? </a:t>
            </a:r>
          </a:p>
          <a:p>
            <a:r>
              <a:rPr lang="fr-BE" b="1" dirty="0">
                <a:solidFill>
                  <a:srgbClr val="FF0000"/>
                </a:solidFill>
              </a:rPr>
              <a:t>L’AGW du 13 décembre 2018 relatif à l'agrément des personnes effectuant un forage ou un équipement de puits destiné à une future prise d'eau souterraine, à l'installation de sondes géothermiques, à la reconnaissance géologique, à la prospection, à l'implantation de piézomètres et modifiant divers arrêtés (M.B. 27.02.2019) précise les conditions d’agrément des foreurs. </a:t>
            </a:r>
          </a:p>
          <a:p>
            <a:r>
              <a:rPr lang="fr-BE" b="1" dirty="0">
                <a:solidFill>
                  <a:srgbClr val="FF0000"/>
                </a:solidFill>
              </a:rPr>
              <a:t>Toute personne qui réalise des forages de type piézomètres ou destinés à une prise d’eau dans le cadre des études ou de la mise en œuvre des opérations d'assainissement réalisées dans le cadre du Décret sols devra effectivement détenir un agrément foreur. </a:t>
            </a:r>
          </a:p>
          <a:p>
            <a:r>
              <a:rPr lang="fr-BE" b="1" dirty="0">
                <a:solidFill>
                  <a:srgbClr val="FF0000"/>
                </a:solidFill>
              </a:rPr>
              <a:t>L’agrément des foreurs vise la personne qui effectue le forage.  Tout expert agréé en gestion des sols pollués qui procède lui-même à ce type de forages devra donc disposer de cet agrément. </a:t>
            </a:r>
          </a:p>
          <a:p>
            <a:r>
              <a:rPr lang="fr-BE" b="1" dirty="0">
                <a:solidFill>
                  <a:srgbClr val="FF0000"/>
                </a:solidFill>
              </a:rPr>
              <a:t>Les nouvelles dispositions instaurées par l’arrêté du 13 décembre 2018 sont d’application depuis le 9 mars 2019.. Les </a:t>
            </a:r>
          </a:p>
          <a:p>
            <a:r>
              <a:rPr lang="fr-BE" b="1" dirty="0">
                <a:solidFill>
                  <a:srgbClr val="FF0000"/>
                </a:solidFill>
              </a:rPr>
              <a:t>demandes d’agrément foreur peuvent dès à présent être introduites auprès du Département de l'Environnement et de l'Eau (DEE) de la Direction générale opérationnelle Agriculture, Ressources naturelles et Environnement du Service public de Wallonie et seront instruites pendant une période de 6 mois qui prendra fin à la date du 27 août 2019. A partir de cette date, tout foreur actif en Wallonie dans les domaines d’activité visés aura l’obligation de disposer de l’agrément foreur. </a:t>
            </a:r>
          </a:p>
          <a:p>
            <a:r>
              <a:rPr lang="fr-BE" b="1" dirty="0">
                <a:solidFill>
                  <a:srgbClr val="FF0000"/>
                </a:solidFill>
              </a:rPr>
              <a:t>Les arrêtés relatifs à l’agrément foreur ainsi que les formulaires de demande d’agrément et de déclaration de chantier de forage(s) sont consultables et téléchargeables sur le Portail environnement de la Wallonie. </a:t>
            </a:r>
            <a:endParaRPr lang="fr-BE" b="1" dirty="0">
              <a:solidFill>
                <a:srgbClr val="FF0000"/>
              </a:solidFill>
              <a:highlight>
                <a:srgbClr val="FFFF00"/>
              </a:highlight>
            </a:endParaRPr>
          </a:p>
        </p:txBody>
      </p:sp>
      <p:sp>
        <p:nvSpPr>
          <p:cNvPr id="4" name="Espace réservé du pied de page 3"/>
          <p:cNvSpPr>
            <a:spLocks noGrp="1"/>
          </p:cNvSpPr>
          <p:nvPr>
            <p:ph type="ftr" sz="quarter" idx="4"/>
          </p:nvPr>
        </p:nvSpPr>
        <p:spPr/>
        <p:txBody>
          <a:bodyPr/>
          <a:lstStyle/>
          <a:p>
            <a:endParaRPr lang="fr-BE"/>
          </a:p>
        </p:txBody>
      </p:sp>
    </p:spTree>
    <p:extLst>
      <p:ext uri="{BB962C8B-B14F-4D97-AF65-F5344CB8AC3E}">
        <p14:creationId xmlns:p14="http://schemas.microsoft.com/office/powerpoint/2010/main" val="27851410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1"/>
            <a:ext cx="7772400" cy="1780108"/>
          </a:xfrm>
        </p:spPr>
        <p:txBody>
          <a:bodyPr anchor="b">
            <a:normAutofit/>
          </a:bodyPr>
          <a:lstStyle>
            <a:lvl1pPr>
              <a:defRPr sz="440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6FF51E01-E19D-40A5-BBB8-7438E088CD1A}" type="datetime1">
              <a:rPr lang="fr-BE" smtClean="0"/>
              <a:t>28-11-19</a:t>
            </a:fld>
            <a:endParaRPr lang="fr-BE"/>
          </a:p>
        </p:txBody>
      </p:sp>
      <p:sp>
        <p:nvSpPr>
          <p:cNvPr id="5" name="Footer Placeholder 4"/>
          <p:cNvSpPr>
            <a:spLocks noGrp="1"/>
          </p:cNvSpPr>
          <p:nvPr>
            <p:ph type="ftr" sz="quarter" idx="11"/>
          </p:nvPr>
        </p:nvSpPr>
        <p:spPr/>
        <p:txBody>
          <a:bodyPr/>
          <a:lstStyle/>
          <a:p>
            <a:r>
              <a:rPr lang="fr-BE"/>
              <a:t>Comité suivi du 28 novembre 2017</a:t>
            </a:r>
          </a:p>
        </p:txBody>
      </p:sp>
      <p:sp>
        <p:nvSpPr>
          <p:cNvPr id="6" name="Slide Number Placeholder 5"/>
          <p:cNvSpPr>
            <a:spLocks noGrp="1"/>
          </p:cNvSpPr>
          <p:nvPr>
            <p:ph type="sldNum" sz="quarter" idx="12"/>
          </p:nvPr>
        </p:nvSpPr>
        <p:spPr/>
        <p:txBody>
          <a:bodyPr/>
          <a:lstStyle/>
          <a:p>
            <a:fld id="{1CC86C12-27FA-4E55-AABA-72B19D089AC4}" type="slidenum">
              <a:rPr lang="fr-BE" smtClean="0"/>
              <a:t>‹N°›</a:t>
            </a:fld>
            <a:endParaRPr lang="fr-B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094063EE-C4A0-415C-9691-E1B14C930597}" type="datetime1">
              <a:rPr lang="fr-BE" smtClean="0"/>
              <a:t>28-11-19</a:t>
            </a:fld>
            <a:endParaRPr lang="fr-BE"/>
          </a:p>
        </p:txBody>
      </p:sp>
      <p:sp>
        <p:nvSpPr>
          <p:cNvPr id="5" name="Footer Placeholder 4"/>
          <p:cNvSpPr>
            <a:spLocks noGrp="1"/>
          </p:cNvSpPr>
          <p:nvPr>
            <p:ph type="ftr" sz="quarter" idx="11"/>
          </p:nvPr>
        </p:nvSpPr>
        <p:spPr/>
        <p:txBody>
          <a:bodyPr/>
          <a:lstStyle/>
          <a:p>
            <a:r>
              <a:rPr lang="fr-BE"/>
              <a:t>Comité suivi du 28 novembre 2017</a:t>
            </a:r>
          </a:p>
        </p:txBody>
      </p:sp>
      <p:sp>
        <p:nvSpPr>
          <p:cNvPr id="6" name="Slide Number Placeholder 5"/>
          <p:cNvSpPr>
            <a:spLocks noGrp="1"/>
          </p:cNvSpPr>
          <p:nvPr>
            <p:ph type="sldNum" sz="quarter" idx="12"/>
          </p:nvPr>
        </p:nvSpPr>
        <p:spPr/>
        <p:txBody>
          <a:bodyPr/>
          <a:lstStyle/>
          <a:p>
            <a:fld id="{1CC86C12-27FA-4E55-AABA-72B19D089AC4}" type="slidenum">
              <a:rPr lang="fr-BE" smtClean="0"/>
              <a:t>‹N°›</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7A62BD0-BB3E-462D-AD44-5CE046394E62}" type="datetime1">
              <a:rPr lang="fr-BE" smtClean="0"/>
              <a:t>28-11-19</a:t>
            </a:fld>
            <a:endParaRPr lang="fr-BE"/>
          </a:p>
        </p:txBody>
      </p:sp>
      <p:sp>
        <p:nvSpPr>
          <p:cNvPr id="5" name="Footer Placeholder 4"/>
          <p:cNvSpPr>
            <a:spLocks noGrp="1"/>
          </p:cNvSpPr>
          <p:nvPr>
            <p:ph type="ftr" sz="quarter" idx="11"/>
          </p:nvPr>
        </p:nvSpPr>
        <p:spPr/>
        <p:txBody>
          <a:bodyPr/>
          <a:lstStyle/>
          <a:p>
            <a:r>
              <a:rPr lang="fr-BE"/>
              <a:t>Comité suivi du 28 novembre 2017</a:t>
            </a:r>
          </a:p>
        </p:txBody>
      </p:sp>
      <p:sp>
        <p:nvSpPr>
          <p:cNvPr id="6" name="Slide Number Placeholder 5"/>
          <p:cNvSpPr>
            <a:spLocks noGrp="1"/>
          </p:cNvSpPr>
          <p:nvPr>
            <p:ph type="sldNum" sz="quarter" idx="12"/>
          </p:nvPr>
        </p:nvSpPr>
        <p:spPr/>
        <p:txBody>
          <a:bodyPr/>
          <a:lstStyle/>
          <a:p>
            <a:fld id="{1CC86C12-27FA-4E55-AABA-72B19D089AC4}" type="slidenum">
              <a:rPr lang="fr-BE" smtClean="0"/>
              <a:t>‹N°›</a:t>
            </a:fld>
            <a:endParaRPr lang="fr-BE"/>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fr-FR"/>
              <a:t>Modifiez le style du titre</a:t>
            </a:r>
            <a:endParaRPr lang="en-US" dirty="0"/>
          </a:p>
        </p:txBody>
      </p:sp>
      <p:sp>
        <p:nvSpPr>
          <p:cNvPr id="3" name="Vertical Text Placeholder 2"/>
          <p:cNvSpPr>
            <a:spLocks noGrp="1"/>
          </p:cNvSpPr>
          <p:nvPr>
            <p:ph type="body" orient="vert" idx="1"/>
          </p:nvPr>
        </p:nvSpPr>
        <p:spPr>
          <a:xfrm>
            <a:off x="457200" y="1447801"/>
            <a:ext cx="6019800" cy="4487335"/>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fld id="{F0050A44-4563-46B7-82F3-FC003E78AC9F}" type="datetime1">
              <a:rPr lang="fr-BE" smtClean="0"/>
              <a:t>28-11-19</a:t>
            </a:fld>
            <a:endParaRPr lang="fr-BE"/>
          </a:p>
        </p:txBody>
      </p:sp>
      <p:sp>
        <p:nvSpPr>
          <p:cNvPr id="5" name="Footer Placeholder 4"/>
          <p:cNvSpPr>
            <a:spLocks noGrp="1"/>
          </p:cNvSpPr>
          <p:nvPr>
            <p:ph type="ftr" sz="quarter" idx="11"/>
          </p:nvPr>
        </p:nvSpPr>
        <p:spPr/>
        <p:txBody>
          <a:bodyPr/>
          <a:lstStyle/>
          <a:p>
            <a:r>
              <a:rPr lang="fr-BE"/>
              <a:t>Comité suivi du 28 novembre 2017</a:t>
            </a:r>
          </a:p>
        </p:txBody>
      </p:sp>
      <p:sp>
        <p:nvSpPr>
          <p:cNvPr id="6" name="Slide Number Placeholder 5"/>
          <p:cNvSpPr>
            <a:spLocks noGrp="1"/>
          </p:cNvSpPr>
          <p:nvPr>
            <p:ph type="sldNum" sz="quarter" idx="12"/>
          </p:nvPr>
        </p:nvSpPr>
        <p:spPr/>
        <p:txBody>
          <a:bodyPr/>
          <a:lstStyle/>
          <a:p>
            <a:fld id="{1CC86C12-27FA-4E55-AABA-72B19D089AC4}" type="slidenum">
              <a:rPr lang="fr-BE" smtClean="0"/>
              <a:t>‹N°›</a:t>
            </a:fld>
            <a:endParaRPr lang="fr-BE"/>
          </a:p>
        </p:txBody>
      </p:sp>
      <p:sp>
        <p:nvSpPr>
          <p:cNvPr id="7" name="Title 6"/>
          <p:cNvSpPr>
            <a:spLocks noGrp="1"/>
          </p:cNvSpPr>
          <p:nvPr>
            <p:ph type="title"/>
          </p:nvPr>
        </p:nvSpPr>
        <p:spPr/>
        <p:txBody>
          <a:bodyPr/>
          <a:lstStyle/>
          <a:p>
            <a:r>
              <a:rPr lang="fr-FR"/>
              <a:t>Modifiez le style du titre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40" y="4203592"/>
            <a:ext cx="2876429" cy="714027"/>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89"/>
            <a:ext cx="5544515" cy="850139"/>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3"/>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5"/>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5"/>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fr-FR"/>
              <a:t>Modifiez le style du titre</a:t>
            </a:r>
            <a:endParaRPr lang="en-US" dirty="0"/>
          </a:p>
        </p:txBody>
      </p:sp>
      <p:sp>
        <p:nvSpPr>
          <p:cNvPr id="3" name="Text Placeholder 2"/>
          <p:cNvSpPr>
            <a:spLocks noGrp="1"/>
          </p:cNvSpPr>
          <p:nvPr>
            <p:ph type="body" idx="1"/>
          </p:nvPr>
        </p:nvSpPr>
        <p:spPr>
          <a:xfrm>
            <a:off x="1367365" y="1437449"/>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39718BA1-F1E9-479E-949A-26A4298BA67F}" type="datetime1">
              <a:rPr lang="fr-BE" smtClean="0"/>
              <a:t>28-11-19</a:t>
            </a:fld>
            <a:endParaRPr lang="fr-BE"/>
          </a:p>
        </p:txBody>
      </p:sp>
      <p:sp>
        <p:nvSpPr>
          <p:cNvPr id="5" name="Footer Placeholder 4"/>
          <p:cNvSpPr>
            <a:spLocks noGrp="1"/>
          </p:cNvSpPr>
          <p:nvPr>
            <p:ph type="ftr" sz="quarter" idx="11"/>
          </p:nvPr>
        </p:nvSpPr>
        <p:spPr/>
        <p:txBody>
          <a:bodyPr/>
          <a:lstStyle/>
          <a:p>
            <a:r>
              <a:rPr lang="fr-BE"/>
              <a:t>Comité suivi du 28 novembre 2017</a:t>
            </a:r>
          </a:p>
        </p:txBody>
      </p:sp>
      <p:sp>
        <p:nvSpPr>
          <p:cNvPr id="6" name="Slide Number Placeholder 5"/>
          <p:cNvSpPr>
            <a:spLocks noGrp="1"/>
          </p:cNvSpPr>
          <p:nvPr>
            <p:ph type="sldNum" sz="quarter" idx="12"/>
          </p:nvPr>
        </p:nvSpPr>
        <p:spPr/>
        <p:txBody>
          <a:bodyPr/>
          <a:lstStyle/>
          <a:p>
            <a:fld id="{1CC86C12-27FA-4E55-AABA-72B19D089AC4}" type="slidenum">
              <a:rPr lang="fr-BE" smtClean="0"/>
              <a:t>‹N°›</a:t>
            </a:fld>
            <a:endParaRPr lang="fr-B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5" name="Date Placeholder 4"/>
          <p:cNvSpPr>
            <a:spLocks noGrp="1"/>
          </p:cNvSpPr>
          <p:nvPr>
            <p:ph type="dt" sz="half" idx="10"/>
          </p:nvPr>
        </p:nvSpPr>
        <p:spPr/>
        <p:txBody>
          <a:bodyPr/>
          <a:lstStyle/>
          <a:p>
            <a:fld id="{607C4C0A-3E89-4416-AD09-0D75E00D5AD8}" type="datetime1">
              <a:rPr lang="fr-BE" smtClean="0"/>
              <a:t>28-11-19</a:t>
            </a:fld>
            <a:endParaRPr lang="fr-BE"/>
          </a:p>
        </p:txBody>
      </p:sp>
      <p:sp>
        <p:nvSpPr>
          <p:cNvPr id="6" name="Footer Placeholder 5"/>
          <p:cNvSpPr>
            <a:spLocks noGrp="1"/>
          </p:cNvSpPr>
          <p:nvPr>
            <p:ph type="ftr" sz="quarter" idx="11"/>
          </p:nvPr>
        </p:nvSpPr>
        <p:spPr/>
        <p:txBody>
          <a:bodyPr/>
          <a:lstStyle/>
          <a:p>
            <a:r>
              <a:rPr lang="fr-BE"/>
              <a:t>Comité suivi du 28 novembre 2017</a:t>
            </a:r>
          </a:p>
        </p:txBody>
      </p:sp>
      <p:sp>
        <p:nvSpPr>
          <p:cNvPr id="7" name="Slide Number Placeholder 6"/>
          <p:cNvSpPr>
            <a:spLocks noGrp="1"/>
          </p:cNvSpPr>
          <p:nvPr>
            <p:ph type="sldNum" sz="quarter" idx="12"/>
          </p:nvPr>
        </p:nvSpPr>
        <p:spPr/>
        <p:txBody>
          <a:bodyPr/>
          <a:lstStyle/>
          <a:p>
            <a:fld id="{1CC86C12-27FA-4E55-AABA-72B19D089AC4}" type="slidenum">
              <a:rPr lang="fr-BE" smtClean="0"/>
              <a:t>‹N°›</a:t>
            </a:fld>
            <a:endParaRPr lang="fr-BE"/>
          </a:p>
        </p:txBody>
      </p:sp>
      <p:sp>
        <p:nvSpPr>
          <p:cNvPr id="9" name="Content Placeholder 8"/>
          <p:cNvSpPr>
            <a:spLocks noGrp="1"/>
          </p:cNvSpPr>
          <p:nvPr>
            <p:ph sz="quarter" idx="13"/>
          </p:nvPr>
        </p:nvSpPr>
        <p:spPr>
          <a:xfrm>
            <a:off x="676655" y="2679192"/>
            <a:ext cx="3822192" cy="34472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676656" y="2678113"/>
            <a:ext cx="3822192" cy="639763"/>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7334" y="3429001"/>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4648200" y="2678113"/>
            <a:ext cx="3822192" cy="639763"/>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4645025" y="3429001"/>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1D5C7A36-9CB8-4A71-9063-D57E70890071}" type="datetime1">
              <a:rPr lang="fr-BE" smtClean="0"/>
              <a:t>28-11-19</a:t>
            </a:fld>
            <a:endParaRPr lang="fr-BE"/>
          </a:p>
        </p:txBody>
      </p:sp>
      <p:sp>
        <p:nvSpPr>
          <p:cNvPr id="8" name="Footer Placeholder 7"/>
          <p:cNvSpPr>
            <a:spLocks noGrp="1"/>
          </p:cNvSpPr>
          <p:nvPr>
            <p:ph type="ftr" sz="quarter" idx="11"/>
          </p:nvPr>
        </p:nvSpPr>
        <p:spPr/>
        <p:txBody>
          <a:bodyPr/>
          <a:lstStyle/>
          <a:p>
            <a:r>
              <a:rPr lang="fr-BE"/>
              <a:t>Comité suivi du 28 novembre 2017</a:t>
            </a:r>
          </a:p>
        </p:txBody>
      </p:sp>
      <p:sp>
        <p:nvSpPr>
          <p:cNvPr id="9" name="Slide Number Placeholder 8"/>
          <p:cNvSpPr>
            <a:spLocks noGrp="1"/>
          </p:cNvSpPr>
          <p:nvPr>
            <p:ph type="sldNum" sz="quarter" idx="12"/>
          </p:nvPr>
        </p:nvSpPr>
        <p:spPr/>
        <p:txBody>
          <a:bodyPr/>
          <a:lstStyle/>
          <a:p>
            <a:fld id="{1CC86C12-27FA-4E55-AABA-72B19D089AC4}" type="slidenum">
              <a:rPr lang="fr-BE" smtClean="0"/>
              <a:t>‹N°›</a:t>
            </a:fld>
            <a:endParaRPr lang="fr-B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fld id="{D7C5E97D-4041-4242-8E13-AE8572F98804}" type="datetime1">
              <a:rPr lang="fr-BE" smtClean="0"/>
              <a:t>28-11-19</a:t>
            </a:fld>
            <a:endParaRPr lang="fr-BE"/>
          </a:p>
        </p:txBody>
      </p:sp>
      <p:sp>
        <p:nvSpPr>
          <p:cNvPr id="4" name="Footer Placeholder 3"/>
          <p:cNvSpPr>
            <a:spLocks noGrp="1"/>
          </p:cNvSpPr>
          <p:nvPr>
            <p:ph type="ftr" sz="quarter" idx="11"/>
          </p:nvPr>
        </p:nvSpPr>
        <p:spPr/>
        <p:txBody>
          <a:bodyPr/>
          <a:lstStyle/>
          <a:p>
            <a:r>
              <a:rPr lang="fr-BE"/>
              <a:t>Comité suivi du 28 novembre 2017</a:t>
            </a:r>
          </a:p>
        </p:txBody>
      </p:sp>
      <p:sp>
        <p:nvSpPr>
          <p:cNvPr id="5" name="Slide Number Placeholder 4"/>
          <p:cNvSpPr>
            <a:spLocks noGrp="1"/>
          </p:cNvSpPr>
          <p:nvPr>
            <p:ph type="sldNum" sz="quarter" idx="12"/>
          </p:nvPr>
        </p:nvSpPr>
        <p:spPr/>
        <p:txBody>
          <a:bodyPr/>
          <a:lstStyle/>
          <a:p>
            <a:fld id="{1CC86C12-27FA-4E55-AABA-72B19D089AC4}" type="slidenum">
              <a:rPr lang="fr-BE" smtClean="0"/>
              <a:t>‹N°›</a:t>
            </a:fld>
            <a:endParaRPr lang="fr-B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5"/>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CFD15FE4-B831-4721-8A42-9BDE1A75EB6C}" type="datetime1">
              <a:rPr lang="fr-BE" smtClean="0"/>
              <a:t>28-11-19</a:t>
            </a:fld>
            <a:endParaRPr lang="fr-BE"/>
          </a:p>
        </p:txBody>
      </p:sp>
      <p:sp>
        <p:nvSpPr>
          <p:cNvPr id="3" name="Footer Placeholder 2"/>
          <p:cNvSpPr>
            <a:spLocks noGrp="1"/>
          </p:cNvSpPr>
          <p:nvPr>
            <p:ph type="ftr" sz="quarter" idx="11"/>
          </p:nvPr>
        </p:nvSpPr>
        <p:spPr/>
        <p:txBody>
          <a:bodyPr/>
          <a:lstStyle/>
          <a:p>
            <a:r>
              <a:rPr lang="fr-BE"/>
              <a:t>Comité suivi du 28 novembre 2017</a:t>
            </a:r>
          </a:p>
        </p:txBody>
      </p:sp>
      <p:sp>
        <p:nvSpPr>
          <p:cNvPr id="4" name="Slide Number Placeholder 3"/>
          <p:cNvSpPr>
            <a:spLocks noGrp="1"/>
          </p:cNvSpPr>
          <p:nvPr>
            <p:ph type="sldNum" sz="quarter" idx="12"/>
          </p:nvPr>
        </p:nvSpPr>
        <p:spPr/>
        <p:txBody>
          <a:bodyPr/>
          <a:lstStyle/>
          <a:p>
            <a:fld id="{1CC86C12-27FA-4E55-AABA-72B19D089AC4}" type="slidenum">
              <a:rPr lang="fr-BE" smtClean="0"/>
              <a:t>‹N°›</a:t>
            </a:fld>
            <a:endParaRPr lang="fr-B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D5F989B-BDA9-4704-8CA1-B28C4D04D436}" type="datetime1">
              <a:rPr lang="fr-BE" smtClean="0"/>
              <a:t>28-11-19</a:t>
            </a:fld>
            <a:endParaRPr lang="fr-BE"/>
          </a:p>
        </p:txBody>
      </p:sp>
      <p:sp>
        <p:nvSpPr>
          <p:cNvPr id="6" name="Footer Placeholder 5"/>
          <p:cNvSpPr>
            <a:spLocks noGrp="1"/>
          </p:cNvSpPr>
          <p:nvPr>
            <p:ph type="ftr" sz="quarter" idx="11"/>
          </p:nvPr>
        </p:nvSpPr>
        <p:spPr/>
        <p:txBody>
          <a:bodyPr/>
          <a:lstStyle/>
          <a:p>
            <a:r>
              <a:rPr lang="fr-BE"/>
              <a:t>Comité suivi du 28 novembre 2017</a:t>
            </a:r>
          </a:p>
        </p:txBody>
      </p:sp>
      <p:sp>
        <p:nvSpPr>
          <p:cNvPr id="7" name="Slide Number Placeholder 6"/>
          <p:cNvSpPr>
            <a:spLocks noGrp="1"/>
          </p:cNvSpPr>
          <p:nvPr>
            <p:ph type="sldNum" sz="quarter" idx="12"/>
          </p:nvPr>
        </p:nvSpPr>
        <p:spPr/>
        <p:txBody>
          <a:bodyPr/>
          <a:lstStyle/>
          <a:p>
            <a:fld id="{1CC86C12-27FA-4E55-AABA-72B19D089AC4}" type="slidenum">
              <a:rPr lang="fr-BE" smtClean="0"/>
              <a:t>‹N°›</a:t>
            </a:fld>
            <a:endParaRPr lang="fr-BE"/>
          </a:p>
        </p:txBody>
      </p:sp>
      <p:sp>
        <p:nvSpPr>
          <p:cNvPr id="4" name="Text Placeholder 3"/>
          <p:cNvSpPr>
            <a:spLocks noGrp="1"/>
          </p:cNvSpPr>
          <p:nvPr>
            <p:ph type="body" sz="half" idx="2"/>
          </p:nvPr>
        </p:nvSpPr>
        <p:spPr>
          <a:xfrm>
            <a:off x="914400" y="3581401"/>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fr-FR"/>
              <a:t>Modifiez le style du titre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7" y="338667"/>
            <a:ext cx="3812645" cy="2429935"/>
          </a:xfrm>
        </p:spPr>
        <p:txBody>
          <a:bodyPr anchor="b">
            <a:normAutofit/>
          </a:bodyPr>
          <a:lstStyle>
            <a:lvl1pPr algn="l">
              <a:defRPr sz="2800" b="0">
                <a:solidFill>
                  <a:srgbClr val="FFFFFF"/>
                </a:solidFill>
              </a:defRPr>
            </a:lvl1pPr>
          </a:lstStyle>
          <a:p>
            <a:r>
              <a:rPr lang="fr-FR"/>
              <a:t>Modifiez le style du titre</a:t>
            </a:r>
            <a:endParaRPr lang="en-US" dirty="0"/>
          </a:p>
        </p:txBody>
      </p:sp>
      <p:sp>
        <p:nvSpPr>
          <p:cNvPr id="4" name="Text Placeholder 3"/>
          <p:cNvSpPr>
            <a:spLocks noGrp="1"/>
          </p:cNvSpPr>
          <p:nvPr>
            <p:ph type="body" sz="half" idx="2"/>
          </p:nvPr>
        </p:nvSpPr>
        <p:spPr>
          <a:xfrm>
            <a:off x="4868335"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28C34E71-2DBF-41C8-8A78-7A661AF9CAE4}" type="datetime1">
              <a:rPr lang="fr-BE" smtClean="0"/>
              <a:t>28-11-19</a:t>
            </a:fld>
            <a:endParaRPr lang="fr-BE"/>
          </a:p>
        </p:txBody>
      </p:sp>
      <p:sp>
        <p:nvSpPr>
          <p:cNvPr id="6" name="Footer Placeholder 5"/>
          <p:cNvSpPr>
            <a:spLocks noGrp="1"/>
          </p:cNvSpPr>
          <p:nvPr>
            <p:ph type="ftr" sz="quarter" idx="11"/>
          </p:nvPr>
        </p:nvSpPr>
        <p:spPr/>
        <p:txBody>
          <a:bodyPr/>
          <a:lstStyle/>
          <a:p>
            <a:r>
              <a:rPr lang="fr-BE"/>
              <a:t>Comité suivi du 28 novembre 2017</a:t>
            </a:r>
          </a:p>
        </p:txBody>
      </p:sp>
      <p:sp>
        <p:nvSpPr>
          <p:cNvPr id="7" name="Slide Number Placeholder 6"/>
          <p:cNvSpPr>
            <a:spLocks noGrp="1"/>
          </p:cNvSpPr>
          <p:nvPr>
            <p:ph type="sldNum" sz="quarter" idx="12"/>
          </p:nvPr>
        </p:nvSpPr>
        <p:spPr/>
        <p:txBody>
          <a:bodyPr/>
          <a:lstStyle/>
          <a:p>
            <a:fld id="{1CC86C12-27FA-4E55-AABA-72B19D089AC4}" type="slidenum">
              <a:rPr lang="fr-BE" smtClean="0"/>
              <a:t>‹N°›</a:t>
            </a:fld>
            <a:endParaRPr lang="fr-BE"/>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5"/>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A4A06FFB-516E-4A3E-9775-C5EB7F83D4CA}" type="datetime1">
              <a:rPr lang="fr-BE" smtClean="0"/>
              <a:t>28-11-19</a:t>
            </a:fld>
            <a:endParaRPr lang="fr-BE"/>
          </a:p>
        </p:txBody>
      </p:sp>
      <p:sp>
        <p:nvSpPr>
          <p:cNvPr id="5" name="Footer Placeholder 4"/>
          <p:cNvSpPr>
            <a:spLocks noGrp="1"/>
          </p:cNvSpPr>
          <p:nvPr>
            <p:ph type="ftr" sz="quarter" idx="3"/>
          </p:nvPr>
        </p:nvSpPr>
        <p:spPr>
          <a:xfrm>
            <a:off x="193640" y="6250164"/>
            <a:ext cx="3786691" cy="365125"/>
          </a:xfrm>
          <a:prstGeom prst="rect">
            <a:avLst/>
          </a:prstGeom>
        </p:spPr>
        <p:txBody>
          <a:bodyPr vert="horz" lIns="91440" tIns="45720" rIns="91440" bIns="45720" rtlCol="0" anchor="ctr"/>
          <a:lstStyle>
            <a:lvl1pPr algn="l">
              <a:defRPr sz="1000">
                <a:solidFill>
                  <a:schemeClr val="tx2"/>
                </a:solidFill>
              </a:defRPr>
            </a:lvl1pPr>
          </a:lstStyle>
          <a:p>
            <a:r>
              <a:rPr lang="fr-BE"/>
              <a:t>Comité suivi du 28 novembre 2017</a:t>
            </a:r>
          </a:p>
        </p:txBody>
      </p:sp>
      <p:sp>
        <p:nvSpPr>
          <p:cNvPr id="6" name="Slide Number Placeholder 5"/>
          <p:cNvSpPr>
            <a:spLocks noGrp="1"/>
          </p:cNvSpPr>
          <p:nvPr>
            <p:ph type="sldNum" sz="quarter" idx="4"/>
          </p:nvPr>
        </p:nvSpPr>
        <p:spPr>
          <a:xfrm>
            <a:off x="3991088" y="6250164"/>
            <a:ext cx="1161826" cy="365125"/>
          </a:xfrm>
          <a:prstGeom prst="rect">
            <a:avLst/>
          </a:prstGeom>
        </p:spPr>
        <p:txBody>
          <a:bodyPr vert="horz" lIns="91440" tIns="45720" rIns="91440" bIns="45720" rtlCol="0" anchor="ctr"/>
          <a:lstStyle>
            <a:lvl1pPr algn="ctr">
              <a:defRPr sz="1000">
                <a:solidFill>
                  <a:schemeClr val="tx2"/>
                </a:solidFill>
              </a:defRPr>
            </a:lvl1pPr>
          </a:lstStyle>
          <a:p>
            <a:fld id="{1CC86C12-27FA-4E55-AABA-72B19D089AC4}" type="slidenum">
              <a:rPr lang="fr-BE" smtClean="0"/>
              <a:t>‹N°›</a:t>
            </a:fld>
            <a:endParaRPr lang="fr-BE"/>
          </a:p>
        </p:txBody>
      </p:sp>
      <p:sp>
        <p:nvSpPr>
          <p:cNvPr id="3" name="Text Placeholder 2"/>
          <p:cNvSpPr>
            <a:spLocks noGrp="1"/>
          </p:cNvSpPr>
          <p:nvPr>
            <p:ph type="body" idx="1"/>
          </p:nvPr>
        </p:nvSpPr>
        <p:spPr>
          <a:xfrm>
            <a:off x="872069" y="2675467"/>
            <a:ext cx="7408333" cy="3450696"/>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dt="0"/>
  <p:txStyles>
    <p:titleStyle>
      <a:lvl1pPr algn="ctr" defTabSz="914400" rtl="0" eaLnBrk="1" latinLnBrk="0" hangingPunct="1">
        <a:spcBef>
          <a:spcPct val="0"/>
        </a:spcBef>
        <a:buNone/>
        <a:defRPr sz="4400" kern="1200">
          <a:solidFill>
            <a:srgbClr val="FFFFFF"/>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1.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2.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3.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image" Target="../media/image6.png"/><Relationship Id="rId5" Type="http://schemas.openxmlformats.org/officeDocument/2006/relationships/hyperlink" Target="https://sol.environnement.wallonie.be/home/formulaires-sol/preleveur.html" TargetMode="External"/><Relationship Id="rId4" Type="http://schemas.openxmlformats.org/officeDocument/2006/relationships/image" Target="../media/image4.jpeg"/></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6.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17.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hyperlink" Target="https://sol.environnement.wallonie.be/home/documents/le-coin-des-specialistes-experts-laboratoires/newsletter-novum-sub-sole.html" TargetMode="External"/><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hyperlink" Target="https://sol.environnement.wallonie.be/home/formulaires-sol/preleveur.html" TargetMode="External"/><Relationship Id="rId5" Type="http://schemas.openxmlformats.org/officeDocument/2006/relationships/hyperlink" Target="https://sol.environnement.wallonie.be/home.html" TargetMode="External"/><Relationship Id="rId4" Type="http://schemas.openxmlformats.org/officeDocument/2006/relationships/image" Target="../media/image4.jpeg"/></Relationships>
</file>

<file path=ppt/slides/_rels/slide1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8.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jpeg"/></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7.xml.rels><?xml version="1.0" encoding="UTF-8" standalone="yes"?>
<Relationships xmlns="http://schemas.openxmlformats.org/package/2006/relationships"><Relationship Id="rId3" Type="http://schemas.openxmlformats.org/officeDocument/2006/relationships/hyperlink" Target="http://dps.environnement.wallonie.be/home/documents/le-coin-des-specialistes-experts-laboratoires/les-archives-des-formations/formation-preleveurs-112019.html" TargetMode="External"/><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9.xml.rels><?xml version="1.0" encoding="UTF-8" standalone="yes"?>
<Relationships xmlns="http://schemas.openxmlformats.org/package/2006/relationships"><Relationship Id="rId3" Type="http://schemas.openxmlformats.org/officeDocument/2006/relationships/hyperlink" Target="http://environnement.wallonie.be/cgi/dgrne/plateforme_dgrne/visiteur/frames_affichage_document2.cfm?origine=2993&amp;idFile=2993&amp;thislangue=FR&amp;pere=129"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hyperlink" Target="mailto:deso.dee.dgarne@spw.wallonie.b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02444" y="260649"/>
            <a:ext cx="7772400" cy="3380308"/>
          </a:xfrm>
        </p:spPr>
        <p:txBody>
          <a:bodyPr>
            <a:normAutofit fontScale="90000"/>
          </a:bodyPr>
          <a:lstStyle/>
          <a:p>
            <a:r>
              <a:rPr lang="fr-BE" dirty="0"/>
              <a:t/>
            </a:r>
            <a:br>
              <a:rPr lang="fr-BE" dirty="0"/>
            </a:br>
            <a:r>
              <a:rPr lang="fr-BE" dirty="0"/>
              <a:t/>
            </a:r>
            <a:br>
              <a:rPr lang="fr-BE" dirty="0"/>
            </a:br>
            <a:r>
              <a:rPr lang="fr-BE" dirty="0"/>
              <a:t/>
            </a:r>
            <a:br>
              <a:rPr lang="fr-BE" dirty="0"/>
            </a:br>
            <a:r>
              <a:rPr lang="fr-BE" dirty="0"/>
              <a:t/>
            </a:r>
            <a:br>
              <a:rPr lang="fr-BE" dirty="0"/>
            </a:br>
            <a:r>
              <a:rPr lang="fr-BE" dirty="0"/>
              <a:t/>
            </a:r>
            <a:br>
              <a:rPr lang="fr-BE" dirty="0"/>
            </a:br>
            <a:r>
              <a:rPr lang="fr-BE" dirty="0"/>
              <a:t/>
            </a:r>
            <a:br>
              <a:rPr lang="fr-BE" dirty="0"/>
            </a:br>
            <a:r>
              <a:rPr lang="fr-BE" dirty="0"/>
              <a:t>Formation « préleveurs »</a:t>
            </a:r>
            <a:br>
              <a:rPr lang="fr-BE" dirty="0"/>
            </a:br>
            <a:r>
              <a:rPr lang="fr-BE" dirty="0"/>
              <a:t/>
            </a:r>
            <a:br>
              <a:rPr lang="fr-BE" dirty="0"/>
            </a:br>
            <a:r>
              <a:rPr lang="fr-BE" dirty="0"/>
              <a:t>Décodage législatif de l’enregistrement préleveur </a:t>
            </a:r>
            <a:br>
              <a:rPr lang="fr-BE" dirty="0"/>
            </a:br>
            <a:r>
              <a:rPr lang="fr-BE" sz="3100" dirty="0"/>
              <a:t>(</a:t>
            </a:r>
            <a:r>
              <a:rPr lang="fr-FR" sz="3100" dirty="0"/>
              <a:t>AGW du 6.12.2018 relatif à la gestion et à l’assainissement </a:t>
            </a:r>
            <a:r>
              <a:rPr lang="fr-BE" sz="3100" dirty="0"/>
              <a:t>des sols)</a:t>
            </a:r>
          </a:p>
        </p:txBody>
      </p:sp>
      <p:sp>
        <p:nvSpPr>
          <p:cNvPr id="3" name="Sous-titre 2"/>
          <p:cNvSpPr>
            <a:spLocks noGrp="1"/>
          </p:cNvSpPr>
          <p:nvPr>
            <p:ph type="subTitle" idx="1"/>
          </p:nvPr>
        </p:nvSpPr>
        <p:spPr>
          <a:xfrm>
            <a:off x="1403648" y="3813043"/>
            <a:ext cx="6400800" cy="1473200"/>
          </a:xfrm>
        </p:spPr>
        <p:txBody>
          <a:bodyPr>
            <a:normAutofit/>
          </a:bodyPr>
          <a:lstStyle/>
          <a:p>
            <a:endParaRPr lang="fr-FR" sz="1400" dirty="0">
              <a:solidFill>
                <a:schemeClr val="bg1"/>
              </a:solidFill>
            </a:endParaRPr>
          </a:p>
          <a:p>
            <a:endParaRPr lang="fr-FR" sz="1400" dirty="0">
              <a:solidFill>
                <a:schemeClr val="bg1"/>
              </a:solidFill>
            </a:endParaRPr>
          </a:p>
          <a:p>
            <a:pPr lvl="0" fontAlgn="base">
              <a:spcBef>
                <a:spcPct val="0"/>
              </a:spcBef>
              <a:spcAft>
                <a:spcPct val="0"/>
              </a:spcAft>
              <a:buClrTx/>
              <a:buSzTx/>
            </a:pPr>
            <a:r>
              <a:rPr lang="fr-FR" sz="1400" i="1" dirty="0">
                <a:latin typeface="Cambria" pitchFamily="18" charset="0"/>
                <a:ea typeface="MS Mincho" pitchFamily="49" charset="-128"/>
                <a:cs typeface="Arial" pitchFamily="34" charset="0"/>
              </a:rPr>
              <a:t>Anne </a:t>
            </a:r>
            <a:r>
              <a:rPr lang="fr-FR" sz="1400" i="1" dirty="0" smtClean="0">
                <a:latin typeface="Cambria" pitchFamily="18" charset="0"/>
                <a:ea typeface="MS Mincho" pitchFamily="49" charset="-128"/>
                <a:cs typeface="Arial" pitchFamily="34" charset="0"/>
              </a:rPr>
              <a:t>BARBIER &amp; Esther GOIDTS</a:t>
            </a:r>
            <a:endParaRPr lang="fr-FR" sz="1400" i="1" dirty="0">
              <a:latin typeface="Cambria" pitchFamily="18" charset="0"/>
              <a:ea typeface="MS Mincho" pitchFamily="49" charset="-128"/>
              <a:cs typeface="Arial" pitchFamily="34" charset="0"/>
            </a:endParaRPr>
          </a:p>
          <a:p>
            <a:pPr lvl="0" fontAlgn="base">
              <a:spcBef>
                <a:spcPct val="0"/>
              </a:spcBef>
              <a:spcAft>
                <a:spcPct val="0"/>
              </a:spcAft>
            </a:pPr>
            <a:r>
              <a:rPr lang="fr-FR" sz="1400" i="1" dirty="0">
                <a:latin typeface="Cambria" pitchFamily="18" charset="0"/>
                <a:ea typeface="MS Mincho" pitchFamily="49" charset="-128"/>
                <a:cs typeface="Arial" pitchFamily="34" charset="0"/>
              </a:rPr>
              <a:t>SPW-DGO3</a:t>
            </a:r>
          </a:p>
          <a:p>
            <a:pPr lvl="0" fontAlgn="base">
              <a:spcBef>
                <a:spcPct val="0"/>
              </a:spcBef>
              <a:spcAft>
                <a:spcPct val="0"/>
              </a:spcAft>
            </a:pPr>
            <a:r>
              <a:rPr lang="fr-FR" sz="1400" i="1" dirty="0">
                <a:latin typeface="Cambria" pitchFamily="18" charset="0"/>
                <a:ea typeface="MS Mincho" pitchFamily="49" charset="-128"/>
                <a:cs typeface="Arial" pitchFamily="34" charset="0"/>
              </a:rPr>
              <a:t>Direction de la Protection des Sols</a:t>
            </a:r>
          </a:p>
        </p:txBody>
      </p:sp>
      <p:pic>
        <p:nvPicPr>
          <p:cNvPr id="4" name="Image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19944" y="5013177"/>
            <a:ext cx="1296144" cy="1582935"/>
          </a:xfrm>
          <a:prstGeom prst="rect">
            <a:avLst/>
          </a:prstGeom>
        </p:spPr>
      </p:pic>
      <p:pic>
        <p:nvPicPr>
          <p:cNvPr id="5" name="Image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58200" y="6117986"/>
            <a:ext cx="451884" cy="623383"/>
          </a:xfrm>
          <a:prstGeom prst="rect">
            <a:avLst/>
          </a:prstGeom>
        </p:spPr>
      </p:pic>
    </p:spTree>
    <p:extLst>
      <p:ext uri="{BB962C8B-B14F-4D97-AF65-F5344CB8AC3E}">
        <p14:creationId xmlns:p14="http://schemas.microsoft.com/office/powerpoint/2010/main" val="338666117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707904" y="332657"/>
            <a:ext cx="5184576" cy="830997"/>
          </a:xfrm>
          <a:prstGeom prst="rect">
            <a:avLst/>
          </a:prstGeom>
          <a:noFill/>
        </p:spPr>
        <p:txBody>
          <a:bodyPr wrap="square" rtlCol="0">
            <a:spAutoFit/>
          </a:bodyPr>
          <a:lstStyle/>
          <a:p>
            <a:pPr algn="r"/>
            <a:r>
              <a:rPr lang="fr-BE" sz="2400" b="1" dirty="0">
                <a:solidFill>
                  <a:schemeClr val="bg1"/>
                </a:solidFill>
              </a:rPr>
              <a:t>L’enregistrement Préleveur sols : </a:t>
            </a:r>
          </a:p>
          <a:p>
            <a:pPr algn="r"/>
            <a:r>
              <a:rPr lang="fr-BE" sz="2400" b="1" dirty="0">
                <a:solidFill>
                  <a:schemeClr val="bg1"/>
                </a:solidFill>
              </a:rPr>
              <a:t>Contrôles et sanctions </a:t>
            </a:r>
          </a:p>
        </p:txBody>
      </p:sp>
      <p:sp>
        <p:nvSpPr>
          <p:cNvPr id="9" name="Espace réservé du contenu 1"/>
          <p:cNvSpPr txBox="1">
            <a:spLocks/>
          </p:cNvSpPr>
          <p:nvPr/>
        </p:nvSpPr>
        <p:spPr>
          <a:xfrm>
            <a:off x="701172" y="1486053"/>
            <a:ext cx="8208912" cy="4680520"/>
          </a:xfrm>
          <a:prstGeom prst="rect">
            <a:avLst/>
          </a:prstGeom>
        </p:spPr>
        <p:txBody>
          <a:bodyPr>
            <a:normAutofit fontScale="325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fr-BE" sz="6800" b="1" dirty="0">
                <a:solidFill>
                  <a:schemeClr val="accent1">
                    <a:lumMod val="75000"/>
                  </a:schemeClr>
                </a:solidFill>
              </a:rPr>
              <a:t>AGW du 06.12.2018 relatif à la gestion et l’assainissement des sols </a:t>
            </a:r>
            <a:r>
              <a:rPr lang="fr-BE" sz="6800" b="1" i="1" dirty="0">
                <a:solidFill>
                  <a:schemeClr val="accent1">
                    <a:lumMod val="75000"/>
                  </a:schemeClr>
                </a:solidFill>
              </a:rPr>
              <a:t>(Chapitre 3., </a:t>
            </a:r>
            <a:r>
              <a:rPr lang="fr-BE" sz="6800" i="1" dirty="0">
                <a:solidFill>
                  <a:schemeClr val="accent1">
                    <a:lumMod val="75000"/>
                  </a:schemeClr>
                </a:solidFill>
              </a:rPr>
              <a:t>Section 3.)</a:t>
            </a:r>
          </a:p>
          <a:p>
            <a:pPr marL="0" indent="0" algn="just">
              <a:buNone/>
            </a:pPr>
            <a:endParaRPr lang="fr-BE" u="sng" dirty="0">
              <a:solidFill>
                <a:schemeClr val="accent1">
                  <a:lumMod val="75000"/>
                </a:schemeClr>
              </a:solidFill>
            </a:endParaRPr>
          </a:p>
          <a:p>
            <a:pPr marL="0" indent="0" algn="just">
              <a:buNone/>
            </a:pPr>
            <a:r>
              <a:rPr lang="fr-BE" sz="5500" u="sng" dirty="0">
                <a:solidFill>
                  <a:schemeClr val="accent1">
                    <a:lumMod val="75000"/>
                  </a:schemeClr>
                </a:solidFill>
              </a:rPr>
              <a:t>Article . 54  </a:t>
            </a:r>
          </a:p>
          <a:p>
            <a:pPr marL="0" indent="0" algn="just">
              <a:buNone/>
            </a:pPr>
            <a:endParaRPr lang="fr-BE" dirty="0">
              <a:solidFill>
                <a:schemeClr val="accent1">
                  <a:lumMod val="75000"/>
                </a:schemeClr>
              </a:solidFill>
            </a:endParaRPr>
          </a:p>
          <a:p>
            <a:pPr marL="0" indent="0" algn="just">
              <a:buNone/>
            </a:pPr>
            <a:r>
              <a:rPr lang="fr-BE" sz="5000" dirty="0">
                <a:solidFill>
                  <a:schemeClr val="accent1">
                    <a:lumMod val="75000"/>
                  </a:schemeClr>
                </a:solidFill>
              </a:rPr>
              <a:t>L’AGW prévoit un système d’avertissement avant sanction + possibilité de sanction directe.</a:t>
            </a:r>
          </a:p>
          <a:p>
            <a:pPr algn="just">
              <a:buFont typeface="Wingdings" panose="05000000000000000000" pitchFamily="2" charset="2"/>
              <a:buChar char="Ø"/>
            </a:pPr>
            <a:r>
              <a:rPr lang="fr-BE" sz="5000" dirty="0">
                <a:solidFill>
                  <a:schemeClr val="accent1">
                    <a:lumMod val="75000"/>
                  </a:schemeClr>
                </a:solidFill>
              </a:rPr>
              <a:t>sanctions = </a:t>
            </a:r>
            <a:r>
              <a:rPr lang="fr-BE" sz="5000" u="sng" dirty="0">
                <a:solidFill>
                  <a:schemeClr val="accent1">
                    <a:lumMod val="75000"/>
                  </a:schemeClr>
                </a:solidFill>
              </a:rPr>
              <a:t>suspension ou retrait de l’enregistrement</a:t>
            </a:r>
          </a:p>
          <a:p>
            <a:pPr algn="just">
              <a:buFont typeface="Wingdings" panose="05000000000000000000" pitchFamily="2" charset="2"/>
              <a:buChar char="Ø"/>
            </a:pPr>
            <a:r>
              <a:rPr lang="fr-BE" sz="5000" dirty="0">
                <a:solidFill>
                  <a:schemeClr val="accent1">
                    <a:lumMod val="75000"/>
                  </a:schemeClr>
                </a:solidFill>
              </a:rPr>
              <a:t>si les prélèvements sont réalisés par un Expert, les sanctions peuvent également affecter l’agrément de l’Expert</a:t>
            </a:r>
          </a:p>
          <a:p>
            <a:pPr marL="0" indent="0" algn="just">
              <a:buNone/>
            </a:pPr>
            <a:endParaRPr lang="fr-BE" sz="5000" dirty="0">
              <a:solidFill>
                <a:schemeClr val="accent1">
                  <a:lumMod val="75000"/>
                </a:schemeClr>
              </a:solidFill>
            </a:endParaRPr>
          </a:p>
          <a:p>
            <a:pPr marL="0" indent="0" algn="just">
              <a:buNone/>
            </a:pPr>
            <a:r>
              <a:rPr lang="fr-BE" sz="5000" dirty="0">
                <a:solidFill>
                  <a:schemeClr val="accent1">
                    <a:lumMod val="75000"/>
                  </a:schemeClr>
                </a:solidFill>
              </a:rPr>
              <a:t>Les sanctions peuvent être appliquées : </a:t>
            </a:r>
          </a:p>
          <a:p>
            <a:pPr marL="0" indent="0" algn="just">
              <a:buNone/>
            </a:pPr>
            <a:endParaRPr lang="fr-BE" sz="5000" dirty="0">
              <a:solidFill>
                <a:schemeClr val="accent1">
                  <a:lumMod val="75000"/>
                </a:schemeClr>
              </a:solidFill>
            </a:endParaRPr>
          </a:p>
          <a:p>
            <a:pPr algn="just">
              <a:buFont typeface="Wingdings" panose="05000000000000000000" pitchFamily="2" charset="2"/>
              <a:buChar char="Ø"/>
            </a:pPr>
            <a:r>
              <a:rPr lang="fr-BE" sz="5000" dirty="0">
                <a:solidFill>
                  <a:schemeClr val="accent1">
                    <a:lumMod val="75000"/>
                  </a:schemeClr>
                </a:solidFill>
              </a:rPr>
              <a:t>si le préleveur </a:t>
            </a:r>
            <a:r>
              <a:rPr lang="fr-BE" sz="5000" b="1" dirty="0">
                <a:solidFill>
                  <a:schemeClr val="accent1">
                    <a:lumMod val="75000"/>
                  </a:schemeClr>
                </a:solidFill>
              </a:rPr>
              <a:t>ne respecte pas les règles</a:t>
            </a:r>
            <a:r>
              <a:rPr lang="fr-BE" sz="5000" dirty="0">
                <a:solidFill>
                  <a:schemeClr val="accent1">
                    <a:lumMod val="75000"/>
                  </a:schemeClr>
                </a:solidFill>
              </a:rPr>
              <a:t> qui lui sont imposées (citées ci-avant) </a:t>
            </a:r>
          </a:p>
          <a:p>
            <a:pPr algn="just">
              <a:buFont typeface="Wingdings" panose="05000000000000000000" pitchFamily="2" charset="2"/>
              <a:buChar char="Ø"/>
            </a:pPr>
            <a:r>
              <a:rPr lang="fr-BE" sz="5000" dirty="0">
                <a:solidFill>
                  <a:schemeClr val="accent1">
                    <a:lumMod val="75000"/>
                  </a:schemeClr>
                </a:solidFill>
              </a:rPr>
              <a:t>si les </a:t>
            </a:r>
            <a:r>
              <a:rPr lang="fr-BE" sz="5000" b="1" dirty="0">
                <a:solidFill>
                  <a:schemeClr val="accent1">
                    <a:lumMod val="75000"/>
                  </a:schemeClr>
                </a:solidFill>
              </a:rPr>
              <a:t>prélèvements ne sont pas effectués aux endroits identifiés par l'expert</a:t>
            </a:r>
          </a:p>
          <a:p>
            <a:pPr algn="just">
              <a:buFont typeface="Wingdings" panose="05000000000000000000" pitchFamily="2" charset="2"/>
              <a:buChar char="Ø"/>
            </a:pPr>
            <a:r>
              <a:rPr lang="fr-BE" sz="5000" dirty="0">
                <a:solidFill>
                  <a:schemeClr val="accent1">
                    <a:lumMod val="75000"/>
                  </a:schemeClr>
                </a:solidFill>
              </a:rPr>
              <a:t>si </a:t>
            </a:r>
            <a:r>
              <a:rPr lang="fr-BE" sz="5000" b="1" dirty="0">
                <a:solidFill>
                  <a:schemeClr val="accent1">
                    <a:lumMod val="75000"/>
                  </a:schemeClr>
                </a:solidFill>
              </a:rPr>
              <a:t>deux avertissements </a:t>
            </a:r>
            <a:r>
              <a:rPr lang="fr-BE" sz="5000" dirty="0">
                <a:solidFill>
                  <a:schemeClr val="accent1">
                    <a:lumMod val="75000"/>
                  </a:schemeClr>
                </a:solidFill>
              </a:rPr>
              <a:t>ont été adressés endéans une période </a:t>
            </a:r>
            <a:r>
              <a:rPr lang="fr-BE" sz="5000" b="1" dirty="0">
                <a:solidFill>
                  <a:schemeClr val="accent1">
                    <a:lumMod val="75000"/>
                  </a:schemeClr>
                </a:solidFill>
              </a:rPr>
              <a:t>d'un an </a:t>
            </a:r>
          </a:p>
          <a:p>
            <a:pPr algn="just">
              <a:buFont typeface="Wingdings" panose="05000000000000000000" pitchFamily="2" charset="2"/>
              <a:buChar char="Ø"/>
            </a:pPr>
            <a:r>
              <a:rPr lang="fr-BE" sz="5000" dirty="0">
                <a:solidFill>
                  <a:schemeClr val="accent1">
                    <a:lumMod val="75000"/>
                  </a:schemeClr>
                </a:solidFill>
              </a:rPr>
              <a:t>si </a:t>
            </a:r>
            <a:r>
              <a:rPr lang="fr-BE" sz="5000" b="1" dirty="0">
                <a:solidFill>
                  <a:schemeClr val="accent1">
                    <a:lumMod val="75000"/>
                  </a:schemeClr>
                </a:solidFill>
              </a:rPr>
              <a:t>prestations</a:t>
            </a:r>
            <a:r>
              <a:rPr lang="fr-BE" sz="5000" dirty="0">
                <a:solidFill>
                  <a:schemeClr val="accent1">
                    <a:lumMod val="75000"/>
                  </a:schemeClr>
                </a:solidFill>
              </a:rPr>
              <a:t> fournies sont considérées par l'administration comme de </a:t>
            </a:r>
            <a:r>
              <a:rPr lang="fr-BE" sz="5000" b="1" dirty="0">
                <a:solidFill>
                  <a:schemeClr val="accent1">
                    <a:lumMod val="75000"/>
                  </a:schemeClr>
                </a:solidFill>
              </a:rPr>
              <a:t>qualité manifestement insuffisante</a:t>
            </a:r>
          </a:p>
          <a:p>
            <a:pPr algn="just">
              <a:buFont typeface="Wingdings" panose="05000000000000000000" pitchFamily="2" charset="2"/>
              <a:buChar char="Ø"/>
            </a:pPr>
            <a:endParaRPr lang="fr-BE" sz="5000" b="1" dirty="0">
              <a:solidFill>
                <a:schemeClr val="accent1">
                  <a:lumMod val="75000"/>
                </a:schemeClr>
              </a:solidFill>
            </a:endParaRPr>
          </a:p>
          <a:p>
            <a:pPr algn="just">
              <a:buFont typeface="Wingdings" panose="05000000000000000000" pitchFamily="2" charset="2"/>
              <a:buChar char="Ø"/>
            </a:pPr>
            <a:endParaRPr lang="fr-BE" sz="5000" b="1" dirty="0">
              <a:solidFill>
                <a:schemeClr val="accent1">
                  <a:lumMod val="75000"/>
                </a:schemeClr>
              </a:solidFill>
            </a:endParaRPr>
          </a:p>
          <a:p>
            <a:pPr marL="0" indent="0" algn="just">
              <a:buNone/>
            </a:pPr>
            <a:endParaRPr lang="fr-BE" sz="5000" dirty="0">
              <a:solidFill>
                <a:schemeClr val="accent1">
                  <a:lumMod val="75000"/>
                </a:schemeClr>
              </a:solidFill>
            </a:endParaRPr>
          </a:p>
          <a:p>
            <a:pPr marL="0" indent="0" algn="just">
              <a:buNone/>
            </a:pPr>
            <a:endParaRPr lang="fr-BE" sz="2500" dirty="0">
              <a:solidFill>
                <a:schemeClr val="accent1">
                  <a:lumMod val="75000"/>
                </a:schemeClr>
              </a:solidFill>
            </a:endParaRPr>
          </a:p>
          <a:p>
            <a:pPr marL="0" indent="0" algn="just">
              <a:buNone/>
            </a:pPr>
            <a:endParaRPr lang="fr-BE" sz="2500" dirty="0">
              <a:solidFill>
                <a:schemeClr val="accent1">
                  <a:lumMod val="75000"/>
                </a:schemeClr>
              </a:solidFill>
            </a:endParaRPr>
          </a:p>
          <a:p>
            <a:pPr marL="0" indent="0" algn="just">
              <a:buNone/>
            </a:pPr>
            <a:endParaRPr lang="fr-BE" sz="2500" dirty="0">
              <a:solidFill>
                <a:schemeClr val="accent1">
                  <a:lumMod val="75000"/>
                </a:schemeClr>
              </a:solidFill>
            </a:endParaRPr>
          </a:p>
          <a:p>
            <a:pPr marL="0" indent="0">
              <a:buNone/>
            </a:pPr>
            <a:endParaRPr lang="fr-BE" b="1" u="sng" dirty="0">
              <a:solidFill>
                <a:schemeClr val="accent1"/>
              </a:solidFill>
            </a:endParaRPr>
          </a:p>
          <a:p>
            <a:pPr lvl="1"/>
            <a:endParaRPr lang="fr-BE" sz="1800" b="1" dirty="0">
              <a:solidFill>
                <a:schemeClr val="accent1"/>
              </a:solidFill>
            </a:endParaRPr>
          </a:p>
        </p:txBody>
      </p:sp>
      <p:sp>
        <p:nvSpPr>
          <p:cNvPr id="5"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7" name="Rectangle 4"/>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8200" y="6117986"/>
            <a:ext cx="451884" cy="623383"/>
          </a:xfrm>
          <a:prstGeom prst="rect">
            <a:avLst/>
          </a:prstGeom>
        </p:spPr>
      </p:pic>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5967471"/>
            <a:ext cx="648072" cy="649935"/>
          </a:xfrm>
          <a:prstGeom prst="rect">
            <a:avLst/>
          </a:prstGeom>
        </p:spPr>
      </p:pic>
      <p:sp>
        <p:nvSpPr>
          <p:cNvPr id="11" name="Espace réservé du pied de page 3"/>
          <p:cNvSpPr>
            <a:spLocks noGrp="1"/>
          </p:cNvSpPr>
          <p:nvPr>
            <p:ph type="ftr" sz="quarter" idx="11"/>
          </p:nvPr>
        </p:nvSpPr>
        <p:spPr>
          <a:xfrm>
            <a:off x="3059833" y="6262252"/>
            <a:ext cx="3786691" cy="365125"/>
          </a:xfrm>
        </p:spPr>
        <p:txBody>
          <a:bodyPr/>
          <a:lstStyle/>
          <a:p>
            <a:pPr algn="ctr"/>
            <a:r>
              <a:rPr lang="fr-FR" b="1" dirty="0">
                <a:solidFill>
                  <a:schemeClr val="accent1"/>
                </a:solidFill>
              </a:rPr>
              <a:t>Formation PRÉLEVEURS</a:t>
            </a:r>
            <a:endParaRPr lang="fr-BE" dirty="0">
              <a:solidFill>
                <a:schemeClr val="accent1"/>
              </a:solidFill>
            </a:endParaRPr>
          </a:p>
          <a:p>
            <a:pPr algn="ctr"/>
            <a:r>
              <a:rPr lang="fr-BE" dirty="0">
                <a:solidFill>
                  <a:schemeClr val="accent1"/>
                </a:solidFill>
              </a:rPr>
              <a:t>Décodage législatif de l’enregistrement préleveur </a:t>
            </a:r>
          </a:p>
        </p:txBody>
      </p:sp>
      <p:sp>
        <p:nvSpPr>
          <p:cNvPr id="12" name="Espace réservé du numéro de diapositive 6"/>
          <p:cNvSpPr>
            <a:spLocks noGrp="1"/>
          </p:cNvSpPr>
          <p:nvPr>
            <p:ph type="sldNum" sz="quarter" idx="12"/>
          </p:nvPr>
        </p:nvSpPr>
        <p:spPr>
          <a:xfrm>
            <a:off x="7164288" y="6181747"/>
            <a:ext cx="1161826" cy="365125"/>
          </a:xfrm>
        </p:spPr>
        <p:txBody>
          <a:bodyPr/>
          <a:lstStyle/>
          <a:p>
            <a:fld id="{1CC86C12-27FA-4E55-AABA-72B19D089AC4}" type="slidenum">
              <a:rPr lang="fr-BE" smtClean="0"/>
              <a:t>10</a:t>
            </a:fld>
            <a:endParaRPr lang="fr-BE" dirty="0"/>
          </a:p>
        </p:txBody>
      </p:sp>
    </p:spTree>
    <p:extLst>
      <p:ext uri="{BB962C8B-B14F-4D97-AF65-F5344CB8AC3E}">
        <p14:creationId xmlns:p14="http://schemas.microsoft.com/office/powerpoint/2010/main" val="41376825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707904" y="332657"/>
            <a:ext cx="5184576" cy="830997"/>
          </a:xfrm>
          <a:prstGeom prst="rect">
            <a:avLst/>
          </a:prstGeom>
          <a:noFill/>
        </p:spPr>
        <p:txBody>
          <a:bodyPr wrap="square" rtlCol="0">
            <a:spAutoFit/>
          </a:bodyPr>
          <a:lstStyle/>
          <a:p>
            <a:pPr algn="r"/>
            <a:r>
              <a:rPr lang="fr-BE" sz="2400" b="1" dirty="0">
                <a:solidFill>
                  <a:schemeClr val="bg1"/>
                </a:solidFill>
              </a:rPr>
              <a:t>L’enregistrement Préleveur sols : </a:t>
            </a:r>
          </a:p>
          <a:p>
            <a:pPr algn="r"/>
            <a:r>
              <a:rPr lang="fr-BE" sz="2400" b="1" dirty="0">
                <a:solidFill>
                  <a:schemeClr val="bg1"/>
                </a:solidFill>
              </a:rPr>
              <a:t>Contrôles et sanctions </a:t>
            </a:r>
          </a:p>
        </p:txBody>
      </p:sp>
      <p:sp>
        <p:nvSpPr>
          <p:cNvPr id="9" name="Espace réservé du contenu 1"/>
          <p:cNvSpPr txBox="1">
            <a:spLocks/>
          </p:cNvSpPr>
          <p:nvPr/>
        </p:nvSpPr>
        <p:spPr>
          <a:xfrm>
            <a:off x="755576" y="1484784"/>
            <a:ext cx="7903276" cy="4116293"/>
          </a:xfrm>
          <a:prstGeom prst="rect">
            <a:avLst/>
          </a:prstGeom>
        </p:spPr>
        <p:txBody>
          <a:bodyPr>
            <a:normAutofit fontScale="40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fr-BE" sz="5600" b="1" dirty="0">
                <a:solidFill>
                  <a:schemeClr val="accent1">
                    <a:lumMod val="75000"/>
                  </a:schemeClr>
                </a:solidFill>
              </a:rPr>
              <a:t>AGW du 06.12.2018 relatif à la gestion et l’assainissement des sols </a:t>
            </a:r>
            <a:r>
              <a:rPr lang="fr-BE" sz="5600" b="1" i="1" dirty="0">
                <a:solidFill>
                  <a:schemeClr val="accent1">
                    <a:lumMod val="75000"/>
                  </a:schemeClr>
                </a:solidFill>
              </a:rPr>
              <a:t>(Chapitre 3., </a:t>
            </a:r>
            <a:r>
              <a:rPr lang="fr-BE" sz="5600" i="1" dirty="0">
                <a:solidFill>
                  <a:schemeClr val="accent1">
                    <a:lumMod val="75000"/>
                  </a:schemeClr>
                </a:solidFill>
              </a:rPr>
              <a:t>Section 3.)</a:t>
            </a:r>
          </a:p>
          <a:p>
            <a:pPr marL="0" indent="0" algn="just">
              <a:buNone/>
            </a:pPr>
            <a:endParaRPr lang="fr-BE" u="sng" dirty="0">
              <a:solidFill>
                <a:schemeClr val="accent1">
                  <a:lumMod val="75000"/>
                </a:schemeClr>
              </a:solidFill>
            </a:endParaRPr>
          </a:p>
          <a:p>
            <a:pPr marL="0" indent="0" algn="just">
              <a:buNone/>
            </a:pPr>
            <a:r>
              <a:rPr lang="fr-BE" sz="5000" u="sng" dirty="0">
                <a:solidFill>
                  <a:schemeClr val="accent1">
                    <a:lumMod val="75000"/>
                  </a:schemeClr>
                </a:solidFill>
              </a:rPr>
              <a:t>Article . 54  </a:t>
            </a:r>
          </a:p>
          <a:p>
            <a:pPr marL="0" indent="0" algn="just">
              <a:buNone/>
            </a:pPr>
            <a:endParaRPr lang="fr-BE" dirty="0">
              <a:solidFill>
                <a:schemeClr val="accent1">
                  <a:lumMod val="75000"/>
                </a:schemeClr>
              </a:solidFill>
            </a:endParaRPr>
          </a:p>
          <a:p>
            <a:pPr marL="0" indent="0" algn="just">
              <a:buNone/>
            </a:pPr>
            <a:r>
              <a:rPr lang="fr-BE" sz="5000" dirty="0">
                <a:solidFill>
                  <a:schemeClr val="accent1">
                    <a:lumMod val="75000"/>
                  </a:schemeClr>
                </a:solidFill>
              </a:rPr>
              <a:t>Les sanctions peuvent également être appliquées : </a:t>
            </a:r>
          </a:p>
          <a:p>
            <a:pPr algn="just">
              <a:buFont typeface="Wingdings" panose="05000000000000000000" pitchFamily="2" charset="2"/>
              <a:buChar char="Ø"/>
            </a:pPr>
            <a:r>
              <a:rPr lang="fr-BE" sz="5000" dirty="0">
                <a:solidFill>
                  <a:schemeClr val="accent1">
                    <a:lumMod val="75000"/>
                  </a:schemeClr>
                </a:solidFill>
              </a:rPr>
              <a:t>lorsque les </a:t>
            </a:r>
            <a:r>
              <a:rPr lang="fr-BE" sz="5000" b="1" dirty="0">
                <a:solidFill>
                  <a:schemeClr val="accent1">
                    <a:lumMod val="75000"/>
                  </a:schemeClr>
                </a:solidFill>
              </a:rPr>
              <a:t>conditions</a:t>
            </a:r>
            <a:r>
              <a:rPr lang="fr-BE" sz="5000" dirty="0">
                <a:solidFill>
                  <a:schemeClr val="accent1">
                    <a:lumMod val="75000"/>
                  </a:schemeClr>
                </a:solidFill>
              </a:rPr>
              <a:t> d’enregistrement ne sont plus réunies</a:t>
            </a:r>
          </a:p>
          <a:p>
            <a:pPr marL="0" indent="0" algn="just">
              <a:buNone/>
            </a:pPr>
            <a:endParaRPr lang="fr-BE" sz="5000" dirty="0">
              <a:solidFill>
                <a:schemeClr val="accent1">
                  <a:lumMod val="75000"/>
                </a:schemeClr>
              </a:solidFill>
            </a:endParaRPr>
          </a:p>
          <a:p>
            <a:pPr marL="0" indent="0" algn="just">
              <a:buNone/>
            </a:pPr>
            <a:endParaRPr lang="fr-BE" sz="5000" dirty="0">
              <a:solidFill>
                <a:schemeClr val="accent1">
                  <a:lumMod val="75000"/>
                </a:schemeClr>
              </a:solidFill>
            </a:endParaRPr>
          </a:p>
          <a:p>
            <a:pPr marL="0" indent="0" algn="just">
              <a:buNone/>
            </a:pPr>
            <a:r>
              <a:rPr lang="fr-BE" sz="5000" dirty="0">
                <a:solidFill>
                  <a:schemeClr val="accent1">
                    <a:lumMod val="75000"/>
                  </a:schemeClr>
                </a:solidFill>
              </a:rPr>
              <a:t>Le préleveur peut faire valoir ses observations sauf en cas d'urgence spécialement motivée (suspension immédiate)</a:t>
            </a:r>
          </a:p>
          <a:p>
            <a:pPr marL="0" indent="0" algn="just">
              <a:buNone/>
            </a:pPr>
            <a:endParaRPr lang="fr-BE" sz="5000" dirty="0">
              <a:solidFill>
                <a:schemeClr val="accent1">
                  <a:lumMod val="75000"/>
                </a:schemeClr>
              </a:solidFill>
            </a:endParaRPr>
          </a:p>
          <a:p>
            <a:pPr marL="0" indent="0" algn="just">
              <a:buNone/>
            </a:pPr>
            <a:r>
              <a:rPr lang="fr-BE" sz="5000" dirty="0">
                <a:solidFill>
                  <a:schemeClr val="accent1">
                    <a:lumMod val="75000"/>
                  </a:schemeClr>
                </a:solidFill>
              </a:rPr>
              <a:t>En cas de retrait, aucune nouvelle demande d'enregistrement ou d'agrément ne peut être formulée </a:t>
            </a:r>
            <a:r>
              <a:rPr lang="fr-BE" sz="5200" dirty="0">
                <a:solidFill>
                  <a:schemeClr val="accent1">
                    <a:lumMod val="75000"/>
                  </a:schemeClr>
                </a:solidFill>
              </a:rPr>
              <a:t>avant </a:t>
            </a:r>
            <a:r>
              <a:rPr lang="fr-BE" sz="5200" b="1" dirty="0">
                <a:solidFill>
                  <a:schemeClr val="accent1">
                    <a:lumMod val="75000"/>
                  </a:schemeClr>
                </a:solidFill>
              </a:rPr>
              <a:t>six mois</a:t>
            </a:r>
            <a:endParaRPr lang="fr-BE" sz="5200" dirty="0">
              <a:solidFill>
                <a:schemeClr val="accent1">
                  <a:lumMod val="75000"/>
                </a:schemeClr>
              </a:solidFill>
            </a:endParaRPr>
          </a:p>
          <a:p>
            <a:pPr marL="0" indent="0" algn="just">
              <a:buNone/>
            </a:pPr>
            <a:endParaRPr lang="fr-BE" sz="2500" dirty="0">
              <a:solidFill>
                <a:schemeClr val="accent1">
                  <a:lumMod val="75000"/>
                </a:schemeClr>
              </a:solidFill>
            </a:endParaRPr>
          </a:p>
          <a:p>
            <a:pPr marL="0" indent="0" algn="just">
              <a:buNone/>
            </a:pPr>
            <a:endParaRPr lang="fr-BE" sz="2500" dirty="0">
              <a:solidFill>
                <a:schemeClr val="accent1">
                  <a:lumMod val="75000"/>
                </a:schemeClr>
              </a:solidFill>
            </a:endParaRPr>
          </a:p>
          <a:p>
            <a:pPr marL="0" indent="0" algn="just">
              <a:buNone/>
            </a:pPr>
            <a:endParaRPr lang="fr-BE" sz="2500" dirty="0">
              <a:solidFill>
                <a:schemeClr val="accent1">
                  <a:lumMod val="75000"/>
                </a:schemeClr>
              </a:solidFill>
            </a:endParaRPr>
          </a:p>
          <a:p>
            <a:pPr marL="0" indent="0">
              <a:buNone/>
            </a:pPr>
            <a:endParaRPr lang="fr-BE" b="1" u="sng" dirty="0">
              <a:solidFill>
                <a:schemeClr val="accent1"/>
              </a:solidFill>
            </a:endParaRPr>
          </a:p>
          <a:p>
            <a:pPr lvl="1"/>
            <a:endParaRPr lang="fr-BE" sz="1800" b="1" dirty="0">
              <a:solidFill>
                <a:schemeClr val="accent1"/>
              </a:solidFill>
            </a:endParaRPr>
          </a:p>
        </p:txBody>
      </p:sp>
      <p:sp>
        <p:nvSpPr>
          <p:cNvPr id="5"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7" name="Rectangle 4"/>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8200" y="6117986"/>
            <a:ext cx="451884" cy="623383"/>
          </a:xfrm>
          <a:prstGeom prst="rect">
            <a:avLst/>
          </a:prstGeom>
        </p:spPr>
      </p:pic>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5967471"/>
            <a:ext cx="648072" cy="649935"/>
          </a:xfrm>
          <a:prstGeom prst="rect">
            <a:avLst/>
          </a:prstGeom>
        </p:spPr>
      </p:pic>
      <p:sp>
        <p:nvSpPr>
          <p:cNvPr id="11" name="Espace réservé du pied de page 3"/>
          <p:cNvSpPr>
            <a:spLocks noGrp="1"/>
          </p:cNvSpPr>
          <p:nvPr>
            <p:ph type="ftr" sz="quarter" idx="11"/>
          </p:nvPr>
        </p:nvSpPr>
        <p:spPr>
          <a:xfrm>
            <a:off x="3059833" y="6262252"/>
            <a:ext cx="3786691" cy="365125"/>
          </a:xfrm>
        </p:spPr>
        <p:txBody>
          <a:bodyPr/>
          <a:lstStyle/>
          <a:p>
            <a:pPr algn="ctr"/>
            <a:r>
              <a:rPr lang="fr-FR" b="1" dirty="0">
                <a:solidFill>
                  <a:schemeClr val="accent1"/>
                </a:solidFill>
              </a:rPr>
              <a:t>Formation PRÉLEVEURS</a:t>
            </a:r>
            <a:endParaRPr lang="fr-BE" dirty="0">
              <a:solidFill>
                <a:schemeClr val="accent1"/>
              </a:solidFill>
            </a:endParaRPr>
          </a:p>
          <a:p>
            <a:pPr algn="ctr"/>
            <a:r>
              <a:rPr lang="fr-BE" dirty="0">
                <a:solidFill>
                  <a:schemeClr val="accent1"/>
                </a:solidFill>
              </a:rPr>
              <a:t>Décodage législatif de l’enregistrement préleveur </a:t>
            </a:r>
          </a:p>
        </p:txBody>
      </p:sp>
      <p:sp>
        <p:nvSpPr>
          <p:cNvPr id="12" name="Espace réservé du numéro de diapositive 6"/>
          <p:cNvSpPr>
            <a:spLocks noGrp="1"/>
          </p:cNvSpPr>
          <p:nvPr>
            <p:ph type="sldNum" sz="quarter" idx="12"/>
          </p:nvPr>
        </p:nvSpPr>
        <p:spPr>
          <a:xfrm>
            <a:off x="7164288" y="6181747"/>
            <a:ext cx="1161826" cy="365125"/>
          </a:xfrm>
        </p:spPr>
        <p:txBody>
          <a:bodyPr/>
          <a:lstStyle/>
          <a:p>
            <a:fld id="{1CC86C12-27FA-4E55-AABA-72B19D089AC4}" type="slidenum">
              <a:rPr lang="fr-BE" smtClean="0"/>
              <a:t>11</a:t>
            </a:fld>
            <a:endParaRPr lang="fr-BE" dirty="0"/>
          </a:p>
        </p:txBody>
      </p:sp>
    </p:spTree>
    <p:extLst>
      <p:ext uri="{BB962C8B-B14F-4D97-AF65-F5344CB8AC3E}">
        <p14:creationId xmlns:p14="http://schemas.microsoft.com/office/powerpoint/2010/main" val="18351583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707904" y="332657"/>
            <a:ext cx="5184576" cy="830997"/>
          </a:xfrm>
          <a:prstGeom prst="rect">
            <a:avLst/>
          </a:prstGeom>
          <a:noFill/>
        </p:spPr>
        <p:txBody>
          <a:bodyPr wrap="square" rtlCol="0">
            <a:spAutoFit/>
          </a:bodyPr>
          <a:lstStyle/>
          <a:p>
            <a:pPr algn="r"/>
            <a:r>
              <a:rPr lang="fr-BE" sz="2400" b="1" dirty="0">
                <a:solidFill>
                  <a:schemeClr val="bg1"/>
                </a:solidFill>
              </a:rPr>
              <a:t>Conditions d’obtention de l’enregistrement Préleveur </a:t>
            </a:r>
          </a:p>
        </p:txBody>
      </p:sp>
      <p:sp>
        <p:nvSpPr>
          <p:cNvPr id="9" name="Espace réservé du contenu 1"/>
          <p:cNvSpPr txBox="1">
            <a:spLocks/>
          </p:cNvSpPr>
          <p:nvPr/>
        </p:nvSpPr>
        <p:spPr>
          <a:xfrm>
            <a:off x="611560" y="1484785"/>
            <a:ext cx="8208912" cy="4641380"/>
          </a:xfrm>
          <a:prstGeom prst="rect">
            <a:avLst/>
          </a:prstGeom>
        </p:spPr>
        <p:txBody>
          <a:bodyPr>
            <a:normAutofit fontScale="70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just">
              <a:buNone/>
            </a:pPr>
            <a:r>
              <a:rPr lang="fr-BE" sz="4300" b="1" dirty="0">
                <a:solidFill>
                  <a:schemeClr val="accent1">
                    <a:lumMod val="75000"/>
                  </a:schemeClr>
                </a:solidFill>
              </a:rPr>
              <a:t>AGW du 06.12.2018 relatif à la gestion et l’assainissement des sols </a:t>
            </a:r>
            <a:r>
              <a:rPr lang="fr-BE" sz="4300" b="1" i="1" dirty="0">
                <a:solidFill>
                  <a:schemeClr val="accent1">
                    <a:lumMod val="75000"/>
                  </a:schemeClr>
                </a:solidFill>
              </a:rPr>
              <a:t>(Chapitre 3., </a:t>
            </a:r>
            <a:r>
              <a:rPr lang="fr-BE" sz="4300" i="1" dirty="0">
                <a:solidFill>
                  <a:schemeClr val="accent1">
                    <a:lumMod val="75000"/>
                  </a:schemeClr>
                </a:solidFill>
              </a:rPr>
              <a:t>Section 3.)</a:t>
            </a:r>
          </a:p>
          <a:p>
            <a:pPr marL="800100" lvl="2" indent="0">
              <a:buNone/>
            </a:pPr>
            <a:endParaRPr lang="fr-BE" sz="3700" dirty="0">
              <a:solidFill>
                <a:schemeClr val="accent1">
                  <a:lumMod val="75000"/>
                </a:schemeClr>
              </a:solidFill>
            </a:endParaRPr>
          </a:p>
          <a:p>
            <a:pPr marL="0" indent="0">
              <a:buNone/>
            </a:pPr>
            <a:r>
              <a:rPr lang="fr-BE" sz="3300" u="sng" dirty="0">
                <a:solidFill>
                  <a:schemeClr val="accent1">
                    <a:lumMod val="75000"/>
                  </a:schemeClr>
                </a:solidFill>
              </a:rPr>
              <a:t>Article 49.</a:t>
            </a:r>
            <a:r>
              <a:rPr lang="fr-BE" sz="3300" dirty="0">
                <a:solidFill>
                  <a:schemeClr val="accent1">
                    <a:lumMod val="75000"/>
                  </a:schemeClr>
                </a:solidFill>
              </a:rPr>
              <a:t> </a:t>
            </a:r>
          </a:p>
          <a:p>
            <a:pPr marL="0" indent="0">
              <a:buNone/>
            </a:pPr>
            <a:r>
              <a:rPr lang="fr-BE" dirty="0">
                <a:solidFill>
                  <a:schemeClr val="accent1">
                    <a:lumMod val="75000"/>
                  </a:schemeClr>
                </a:solidFill>
              </a:rPr>
              <a:t>L’enregistrement préleveur peut être accordé aux personnes physiques qui répondent aux conditions suivantes  :</a:t>
            </a:r>
          </a:p>
          <a:p>
            <a:pPr marL="0" indent="0">
              <a:buNone/>
            </a:pPr>
            <a:endParaRPr lang="fr-BE" dirty="0">
              <a:solidFill>
                <a:schemeClr val="accent1">
                  <a:lumMod val="75000"/>
                </a:schemeClr>
              </a:solidFill>
            </a:endParaRPr>
          </a:p>
          <a:p>
            <a:pPr>
              <a:buFontTx/>
              <a:buChar char="-"/>
            </a:pPr>
            <a:r>
              <a:rPr lang="fr-BE" dirty="0">
                <a:solidFill>
                  <a:schemeClr val="accent1">
                    <a:lumMod val="75000"/>
                  </a:schemeClr>
                </a:solidFill>
              </a:rPr>
              <a:t>Faire partie de l'Espace économique européen</a:t>
            </a:r>
          </a:p>
          <a:p>
            <a:pPr>
              <a:buFontTx/>
              <a:buChar char="-"/>
            </a:pPr>
            <a:endParaRPr lang="fr-BE" dirty="0">
              <a:solidFill>
                <a:schemeClr val="accent1">
                  <a:lumMod val="75000"/>
                </a:schemeClr>
              </a:solidFill>
            </a:endParaRPr>
          </a:p>
          <a:p>
            <a:pPr algn="just">
              <a:buFontTx/>
              <a:buChar char="-"/>
            </a:pPr>
            <a:r>
              <a:rPr lang="fr-BE" dirty="0">
                <a:solidFill>
                  <a:schemeClr val="accent1">
                    <a:lumMod val="75000"/>
                  </a:schemeClr>
                </a:solidFill>
              </a:rPr>
              <a:t>Disposer de garanties </a:t>
            </a:r>
            <a:r>
              <a:rPr lang="fr-BE" sz="2300" dirty="0">
                <a:solidFill>
                  <a:schemeClr val="accent1">
                    <a:lumMod val="75000"/>
                  </a:schemeClr>
                </a:solidFill>
              </a:rPr>
              <a:t>morales : </a:t>
            </a:r>
            <a:r>
              <a:rPr lang="fr-BE" dirty="0">
                <a:solidFill>
                  <a:schemeClr val="accent1">
                    <a:lumMod val="75000"/>
                  </a:schemeClr>
                </a:solidFill>
              </a:rPr>
              <a:t>absence de condamnation en matière environnementale, disposer de ses droits civils et politiques</a:t>
            </a:r>
          </a:p>
          <a:p>
            <a:pPr algn="just">
              <a:buFontTx/>
              <a:buChar char="-"/>
            </a:pPr>
            <a:endParaRPr lang="fr-BE" dirty="0">
              <a:solidFill>
                <a:schemeClr val="accent1">
                  <a:lumMod val="75000"/>
                </a:schemeClr>
              </a:solidFill>
            </a:endParaRPr>
          </a:p>
          <a:p>
            <a:pPr>
              <a:buFontTx/>
              <a:buChar char="-"/>
            </a:pPr>
            <a:r>
              <a:rPr lang="fr-BE" dirty="0">
                <a:solidFill>
                  <a:schemeClr val="accent1">
                    <a:lumMod val="75000"/>
                  </a:schemeClr>
                </a:solidFill>
              </a:rPr>
              <a:t>Disposer du matériel et des moyens techniques requis pour : </a:t>
            </a:r>
          </a:p>
          <a:p>
            <a:pPr lvl="1">
              <a:buFont typeface="Wingdings" panose="05000000000000000000" pitchFamily="2" charset="2"/>
              <a:buChar char="§"/>
            </a:pPr>
            <a:r>
              <a:rPr lang="fr-BE" dirty="0">
                <a:solidFill>
                  <a:schemeClr val="accent1">
                    <a:lumMod val="75000"/>
                  </a:schemeClr>
                </a:solidFill>
              </a:rPr>
              <a:t>effectuer les prélèvements d'échantillons de sols (en ce compris les eaux souterraines) </a:t>
            </a:r>
          </a:p>
          <a:p>
            <a:pPr lvl="1">
              <a:buFont typeface="Wingdings" panose="05000000000000000000" pitchFamily="2" charset="2"/>
              <a:buChar char="§"/>
            </a:pPr>
            <a:r>
              <a:rPr lang="fr-BE" dirty="0">
                <a:solidFill>
                  <a:schemeClr val="accent1">
                    <a:lumMod val="75000"/>
                  </a:schemeClr>
                </a:solidFill>
              </a:rPr>
              <a:t>assurer la communication des informations (Experts/Laboratoires/Administration)</a:t>
            </a:r>
          </a:p>
        </p:txBody>
      </p:sp>
      <p:sp>
        <p:nvSpPr>
          <p:cNvPr id="5"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7" name="Rectangle 4"/>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8200" y="6117986"/>
            <a:ext cx="451884" cy="623383"/>
          </a:xfrm>
          <a:prstGeom prst="rect">
            <a:avLst/>
          </a:prstGeom>
        </p:spPr>
      </p:pic>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5967471"/>
            <a:ext cx="648072" cy="649935"/>
          </a:xfrm>
          <a:prstGeom prst="rect">
            <a:avLst/>
          </a:prstGeom>
        </p:spPr>
      </p:pic>
      <p:sp>
        <p:nvSpPr>
          <p:cNvPr id="11" name="Espace réservé du pied de page 3"/>
          <p:cNvSpPr>
            <a:spLocks noGrp="1"/>
          </p:cNvSpPr>
          <p:nvPr>
            <p:ph type="ftr" sz="quarter" idx="11"/>
          </p:nvPr>
        </p:nvSpPr>
        <p:spPr>
          <a:xfrm>
            <a:off x="3059833" y="6262252"/>
            <a:ext cx="3786691" cy="365125"/>
          </a:xfrm>
        </p:spPr>
        <p:txBody>
          <a:bodyPr/>
          <a:lstStyle/>
          <a:p>
            <a:pPr algn="ctr"/>
            <a:r>
              <a:rPr lang="fr-FR" b="1" dirty="0">
                <a:solidFill>
                  <a:schemeClr val="accent1"/>
                </a:solidFill>
              </a:rPr>
              <a:t>Formation PRÉLEVEURS</a:t>
            </a:r>
            <a:endParaRPr lang="fr-BE" dirty="0">
              <a:solidFill>
                <a:schemeClr val="accent1"/>
              </a:solidFill>
            </a:endParaRPr>
          </a:p>
          <a:p>
            <a:pPr algn="ctr"/>
            <a:r>
              <a:rPr lang="fr-BE" dirty="0">
                <a:solidFill>
                  <a:schemeClr val="accent1"/>
                </a:solidFill>
              </a:rPr>
              <a:t>Décodage législatif de l’enregistrement préleveur </a:t>
            </a:r>
          </a:p>
        </p:txBody>
      </p:sp>
      <p:sp>
        <p:nvSpPr>
          <p:cNvPr id="12" name="Espace réservé du numéro de diapositive 6"/>
          <p:cNvSpPr>
            <a:spLocks noGrp="1"/>
          </p:cNvSpPr>
          <p:nvPr>
            <p:ph type="sldNum" sz="quarter" idx="12"/>
          </p:nvPr>
        </p:nvSpPr>
        <p:spPr>
          <a:xfrm>
            <a:off x="7164288" y="6181747"/>
            <a:ext cx="1161826" cy="365125"/>
          </a:xfrm>
        </p:spPr>
        <p:txBody>
          <a:bodyPr/>
          <a:lstStyle/>
          <a:p>
            <a:fld id="{1CC86C12-27FA-4E55-AABA-72B19D089AC4}" type="slidenum">
              <a:rPr lang="fr-BE" smtClean="0"/>
              <a:t>12</a:t>
            </a:fld>
            <a:endParaRPr lang="fr-BE" dirty="0"/>
          </a:p>
        </p:txBody>
      </p:sp>
    </p:spTree>
    <p:extLst>
      <p:ext uri="{BB962C8B-B14F-4D97-AF65-F5344CB8AC3E}">
        <p14:creationId xmlns:p14="http://schemas.microsoft.com/office/powerpoint/2010/main" val="33321309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707904" y="332657"/>
            <a:ext cx="5184576" cy="830997"/>
          </a:xfrm>
          <a:prstGeom prst="rect">
            <a:avLst/>
          </a:prstGeom>
          <a:noFill/>
        </p:spPr>
        <p:txBody>
          <a:bodyPr wrap="square" rtlCol="0">
            <a:spAutoFit/>
          </a:bodyPr>
          <a:lstStyle/>
          <a:p>
            <a:pPr algn="r"/>
            <a:r>
              <a:rPr lang="fr-BE" sz="2400" b="1" dirty="0">
                <a:solidFill>
                  <a:schemeClr val="bg1"/>
                </a:solidFill>
              </a:rPr>
              <a:t>Conditions d’obtention de l’enregistrement Préleveur </a:t>
            </a:r>
          </a:p>
        </p:txBody>
      </p:sp>
      <p:sp>
        <p:nvSpPr>
          <p:cNvPr id="9" name="Espace réservé du contenu 1"/>
          <p:cNvSpPr txBox="1">
            <a:spLocks/>
          </p:cNvSpPr>
          <p:nvPr/>
        </p:nvSpPr>
        <p:spPr>
          <a:xfrm>
            <a:off x="611560" y="1484785"/>
            <a:ext cx="8208912" cy="4641380"/>
          </a:xfrm>
          <a:prstGeom prst="rect">
            <a:avLst/>
          </a:prstGeom>
        </p:spPr>
        <p:txBody>
          <a:bodyPr>
            <a:normAutofit fontScale="70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fr-BE" sz="4300" b="1" dirty="0">
                <a:solidFill>
                  <a:schemeClr val="accent1">
                    <a:lumMod val="75000"/>
                  </a:schemeClr>
                </a:solidFill>
              </a:rPr>
              <a:t>AGW du 06.12.2018 relatif à la gestion et l’assainissement des sols </a:t>
            </a:r>
            <a:r>
              <a:rPr lang="fr-BE" sz="4300" b="1" i="1" dirty="0">
                <a:solidFill>
                  <a:schemeClr val="accent1">
                    <a:lumMod val="75000"/>
                  </a:schemeClr>
                </a:solidFill>
              </a:rPr>
              <a:t>(Chapitre 3., </a:t>
            </a:r>
            <a:r>
              <a:rPr lang="fr-BE" sz="4300" i="1" dirty="0">
                <a:solidFill>
                  <a:schemeClr val="accent1">
                    <a:lumMod val="75000"/>
                  </a:schemeClr>
                </a:solidFill>
              </a:rPr>
              <a:t>Section 3.)</a:t>
            </a:r>
          </a:p>
          <a:p>
            <a:pPr marL="800100" lvl="2" indent="0">
              <a:buNone/>
            </a:pPr>
            <a:endParaRPr lang="fr-BE" sz="3700" dirty="0">
              <a:solidFill>
                <a:schemeClr val="accent1">
                  <a:lumMod val="75000"/>
                </a:schemeClr>
              </a:solidFill>
            </a:endParaRPr>
          </a:p>
          <a:p>
            <a:pPr marL="0" indent="0">
              <a:buNone/>
            </a:pPr>
            <a:r>
              <a:rPr lang="fr-BE" sz="3300" u="sng" dirty="0">
                <a:solidFill>
                  <a:schemeClr val="accent1">
                    <a:lumMod val="75000"/>
                  </a:schemeClr>
                </a:solidFill>
              </a:rPr>
              <a:t>Article 49.</a:t>
            </a:r>
            <a:r>
              <a:rPr lang="fr-BE" sz="3300" dirty="0">
                <a:solidFill>
                  <a:schemeClr val="accent1">
                    <a:lumMod val="75000"/>
                  </a:schemeClr>
                </a:solidFill>
              </a:rPr>
              <a:t> </a:t>
            </a:r>
          </a:p>
          <a:p>
            <a:pPr marL="0" indent="0">
              <a:buNone/>
            </a:pPr>
            <a:r>
              <a:rPr lang="fr-BE" dirty="0">
                <a:solidFill>
                  <a:schemeClr val="accent1">
                    <a:lumMod val="75000"/>
                  </a:schemeClr>
                </a:solidFill>
              </a:rPr>
              <a:t>L’enregistrement préleveur peut être accordé aux personnes physiques qui répondent aux conditions suivantes (suite) :</a:t>
            </a:r>
          </a:p>
          <a:p>
            <a:pPr>
              <a:buFontTx/>
              <a:buChar char="-"/>
            </a:pPr>
            <a:endParaRPr lang="fr-BE" dirty="0">
              <a:solidFill>
                <a:schemeClr val="accent1">
                  <a:lumMod val="75000"/>
                </a:schemeClr>
              </a:solidFill>
            </a:endParaRPr>
          </a:p>
          <a:p>
            <a:pPr>
              <a:buFontTx/>
              <a:buChar char="-"/>
            </a:pPr>
            <a:r>
              <a:rPr lang="fr-BE" dirty="0">
                <a:solidFill>
                  <a:schemeClr val="accent1">
                    <a:lumMod val="75000"/>
                  </a:schemeClr>
                </a:solidFill>
              </a:rPr>
              <a:t>Disposer d’une capacité rédactionnelle en langue française (ou allemande)</a:t>
            </a:r>
          </a:p>
          <a:p>
            <a:pPr algn="just">
              <a:buFontTx/>
              <a:buChar char="-"/>
            </a:pPr>
            <a:r>
              <a:rPr lang="fr-BE" dirty="0">
                <a:solidFill>
                  <a:schemeClr val="accent1">
                    <a:lumMod val="75000"/>
                  </a:schemeClr>
                </a:solidFill>
              </a:rPr>
              <a:t>Disposer</a:t>
            </a:r>
            <a:r>
              <a:rPr lang="fr-BE" sz="3200" dirty="0">
                <a:solidFill>
                  <a:schemeClr val="accent1">
                    <a:lumMod val="75000"/>
                  </a:schemeClr>
                </a:solidFill>
              </a:rPr>
              <a:t> </a:t>
            </a:r>
            <a:r>
              <a:rPr lang="fr-BE" dirty="0">
                <a:solidFill>
                  <a:schemeClr val="accent1">
                    <a:lumMod val="75000"/>
                  </a:schemeClr>
                </a:solidFill>
              </a:rPr>
              <a:t>d'une attestation de participation au module de formation de l’</a:t>
            </a:r>
            <a:r>
              <a:rPr lang="fr-BE" dirty="0" err="1">
                <a:solidFill>
                  <a:schemeClr val="accent1">
                    <a:lumMod val="75000"/>
                  </a:schemeClr>
                </a:solidFill>
              </a:rPr>
              <a:t>ISSeP</a:t>
            </a:r>
            <a:r>
              <a:rPr lang="fr-BE" dirty="0">
                <a:solidFill>
                  <a:schemeClr val="accent1">
                    <a:lumMod val="75000"/>
                  </a:schemeClr>
                </a:solidFill>
              </a:rPr>
              <a:t>, ou s’engager à suivre cette formation dès sa prochaine organisation</a:t>
            </a:r>
          </a:p>
          <a:p>
            <a:pPr>
              <a:buFontTx/>
              <a:buChar char="-"/>
            </a:pPr>
            <a:r>
              <a:rPr lang="fr-BE" dirty="0">
                <a:solidFill>
                  <a:schemeClr val="accent1">
                    <a:lumMod val="75000"/>
                  </a:schemeClr>
                </a:solidFill>
              </a:rPr>
              <a:t>Disposer d’une assurance couvrant la responsabilité</a:t>
            </a:r>
            <a:r>
              <a:rPr lang="fr-BE" b="1" dirty="0">
                <a:solidFill>
                  <a:schemeClr val="accent1">
                    <a:lumMod val="75000"/>
                  </a:schemeClr>
                </a:solidFill>
              </a:rPr>
              <a:t> </a:t>
            </a:r>
            <a:r>
              <a:rPr lang="fr-BE" dirty="0">
                <a:solidFill>
                  <a:schemeClr val="accent1">
                    <a:lumMod val="75000"/>
                  </a:schemeClr>
                </a:solidFill>
              </a:rPr>
              <a:t>civile</a:t>
            </a:r>
            <a:r>
              <a:rPr lang="fr-BE" b="1" dirty="0">
                <a:solidFill>
                  <a:schemeClr val="accent1">
                    <a:lumMod val="75000"/>
                  </a:schemeClr>
                </a:solidFill>
              </a:rPr>
              <a:t> professionnelle </a:t>
            </a:r>
            <a:r>
              <a:rPr lang="fr-BE" b="1" u="sng" dirty="0">
                <a:solidFill>
                  <a:schemeClr val="accent1">
                    <a:lumMod val="75000"/>
                  </a:schemeClr>
                </a:solidFill>
              </a:rPr>
              <a:t>et</a:t>
            </a:r>
            <a:r>
              <a:rPr lang="fr-BE" b="1" dirty="0">
                <a:solidFill>
                  <a:schemeClr val="accent1">
                    <a:lumMod val="75000"/>
                  </a:schemeClr>
                </a:solidFill>
              </a:rPr>
              <a:t> exploitation, couvrant toutes les activités du préleveur </a:t>
            </a:r>
            <a:r>
              <a:rPr lang="fr-BE" dirty="0">
                <a:solidFill>
                  <a:schemeClr val="accent1">
                    <a:lumMod val="75000"/>
                  </a:schemeClr>
                </a:solidFill>
              </a:rPr>
              <a:t>ou s’engager contracter une telle assurance dans le mois de la notification de l'enregistrement</a:t>
            </a:r>
          </a:p>
          <a:p>
            <a:pPr marL="581343" lvl="2" indent="0">
              <a:buNone/>
            </a:pPr>
            <a:r>
              <a:rPr lang="fr-BE" dirty="0" err="1">
                <a:solidFill>
                  <a:schemeClr val="accent1">
                    <a:lumMod val="75000"/>
                  </a:schemeClr>
                </a:solidFill>
              </a:rPr>
              <a:t>Rmq</a:t>
            </a:r>
            <a:r>
              <a:rPr lang="fr-BE" dirty="0">
                <a:solidFill>
                  <a:schemeClr val="accent1">
                    <a:lumMod val="75000"/>
                  </a:schemeClr>
                </a:solidFill>
              </a:rPr>
              <a:t> : A défaut de contrat d'assurance conclu dans le mois de la notification de l'enregistrement, l'enregistrement est suspendu de plein droit. L'enregistrement ne retrouve ses effets qu'à compter du lendemain de la notification de la copie du contrat d'assurance, dûment signé, à l'Administration.</a:t>
            </a:r>
          </a:p>
          <a:p>
            <a:pPr marL="0" indent="0">
              <a:buNone/>
            </a:pPr>
            <a:endParaRPr lang="fr-BE" dirty="0">
              <a:solidFill>
                <a:schemeClr val="accent1">
                  <a:lumMod val="75000"/>
                </a:schemeClr>
              </a:solidFill>
            </a:endParaRPr>
          </a:p>
          <a:p>
            <a:endParaRPr lang="fr-BE" b="1" dirty="0"/>
          </a:p>
          <a:p>
            <a:pPr marL="0" indent="0">
              <a:buNone/>
            </a:pPr>
            <a:endParaRPr lang="fr-BE" b="1" u="sng" dirty="0">
              <a:solidFill>
                <a:schemeClr val="accent1"/>
              </a:solidFill>
            </a:endParaRPr>
          </a:p>
          <a:p>
            <a:pPr lvl="1"/>
            <a:endParaRPr lang="fr-BE" sz="1800" b="1" dirty="0">
              <a:solidFill>
                <a:schemeClr val="accent1"/>
              </a:solidFill>
            </a:endParaRPr>
          </a:p>
        </p:txBody>
      </p:sp>
      <p:sp>
        <p:nvSpPr>
          <p:cNvPr id="5"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7" name="Rectangle 4"/>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8200" y="6117986"/>
            <a:ext cx="451884" cy="623383"/>
          </a:xfrm>
          <a:prstGeom prst="rect">
            <a:avLst/>
          </a:prstGeom>
        </p:spPr>
      </p:pic>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5967471"/>
            <a:ext cx="648072" cy="649935"/>
          </a:xfrm>
          <a:prstGeom prst="rect">
            <a:avLst/>
          </a:prstGeom>
        </p:spPr>
      </p:pic>
      <p:sp>
        <p:nvSpPr>
          <p:cNvPr id="11" name="Espace réservé du pied de page 3"/>
          <p:cNvSpPr>
            <a:spLocks noGrp="1"/>
          </p:cNvSpPr>
          <p:nvPr>
            <p:ph type="ftr" sz="quarter" idx="11"/>
          </p:nvPr>
        </p:nvSpPr>
        <p:spPr>
          <a:xfrm>
            <a:off x="3059833" y="6262252"/>
            <a:ext cx="3786691" cy="365125"/>
          </a:xfrm>
        </p:spPr>
        <p:txBody>
          <a:bodyPr/>
          <a:lstStyle/>
          <a:p>
            <a:pPr algn="ctr"/>
            <a:r>
              <a:rPr lang="fr-FR" b="1" dirty="0">
                <a:solidFill>
                  <a:schemeClr val="accent1"/>
                </a:solidFill>
              </a:rPr>
              <a:t>Formation PRÉLEVEURS</a:t>
            </a:r>
            <a:endParaRPr lang="fr-BE" dirty="0">
              <a:solidFill>
                <a:schemeClr val="accent1"/>
              </a:solidFill>
            </a:endParaRPr>
          </a:p>
          <a:p>
            <a:pPr algn="ctr"/>
            <a:r>
              <a:rPr lang="fr-BE" dirty="0">
                <a:solidFill>
                  <a:schemeClr val="accent1"/>
                </a:solidFill>
              </a:rPr>
              <a:t>Décodage législatif de l’enregistrement préleveur </a:t>
            </a:r>
          </a:p>
        </p:txBody>
      </p:sp>
      <p:sp>
        <p:nvSpPr>
          <p:cNvPr id="12" name="Espace réservé du numéro de diapositive 6"/>
          <p:cNvSpPr>
            <a:spLocks noGrp="1"/>
          </p:cNvSpPr>
          <p:nvPr>
            <p:ph type="sldNum" sz="quarter" idx="12"/>
          </p:nvPr>
        </p:nvSpPr>
        <p:spPr>
          <a:xfrm>
            <a:off x="7164288" y="6181747"/>
            <a:ext cx="1161826" cy="365125"/>
          </a:xfrm>
        </p:spPr>
        <p:txBody>
          <a:bodyPr/>
          <a:lstStyle/>
          <a:p>
            <a:fld id="{1CC86C12-27FA-4E55-AABA-72B19D089AC4}" type="slidenum">
              <a:rPr lang="fr-BE" smtClean="0"/>
              <a:t>13</a:t>
            </a:fld>
            <a:endParaRPr lang="fr-BE" dirty="0"/>
          </a:p>
        </p:txBody>
      </p:sp>
    </p:spTree>
    <p:extLst>
      <p:ext uri="{BB962C8B-B14F-4D97-AF65-F5344CB8AC3E}">
        <p14:creationId xmlns:p14="http://schemas.microsoft.com/office/powerpoint/2010/main" val="395013415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707904" y="332657"/>
            <a:ext cx="5184576" cy="830997"/>
          </a:xfrm>
          <a:prstGeom prst="rect">
            <a:avLst/>
          </a:prstGeom>
          <a:noFill/>
        </p:spPr>
        <p:txBody>
          <a:bodyPr wrap="square" rtlCol="0">
            <a:spAutoFit/>
          </a:bodyPr>
          <a:lstStyle/>
          <a:p>
            <a:pPr algn="r"/>
            <a:r>
              <a:rPr lang="fr-BE" sz="2400" b="1" dirty="0">
                <a:solidFill>
                  <a:schemeClr val="bg1"/>
                </a:solidFill>
              </a:rPr>
              <a:t>Conditions d’obtention de l’enregistrement Préleveur </a:t>
            </a:r>
          </a:p>
        </p:txBody>
      </p:sp>
      <p:sp>
        <p:nvSpPr>
          <p:cNvPr id="9" name="Espace réservé du contenu 1"/>
          <p:cNvSpPr txBox="1">
            <a:spLocks/>
          </p:cNvSpPr>
          <p:nvPr/>
        </p:nvSpPr>
        <p:spPr>
          <a:xfrm>
            <a:off x="611560" y="1484785"/>
            <a:ext cx="8208912" cy="4641380"/>
          </a:xfrm>
          <a:prstGeom prst="rect">
            <a:avLst/>
          </a:prstGeom>
        </p:spPr>
        <p:txBody>
          <a:bodyPr>
            <a:normAutofit fontScale="475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fr-BE" sz="4300" b="1" dirty="0">
                <a:solidFill>
                  <a:schemeClr val="accent1">
                    <a:lumMod val="75000"/>
                  </a:schemeClr>
                </a:solidFill>
              </a:rPr>
              <a:t>AGW du 06.12.2018 relatif à la gestion et l’assainissement des sols </a:t>
            </a:r>
            <a:r>
              <a:rPr lang="fr-BE" sz="4300" b="1" i="1" dirty="0">
                <a:solidFill>
                  <a:schemeClr val="accent1">
                    <a:lumMod val="75000"/>
                  </a:schemeClr>
                </a:solidFill>
              </a:rPr>
              <a:t>(Chapitre 3., </a:t>
            </a:r>
            <a:r>
              <a:rPr lang="fr-BE" sz="4300" i="1" dirty="0">
                <a:solidFill>
                  <a:schemeClr val="accent1">
                    <a:lumMod val="75000"/>
                  </a:schemeClr>
                </a:solidFill>
              </a:rPr>
              <a:t>Section 3.)</a:t>
            </a:r>
          </a:p>
          <a:p>
            <a:pPr marL="0" indent="0">
              <a:buNone/>
            </a:pPr>
            <a:endParaRPr lang="fr-BE" sz="1700" i="1" dirty="0">
              <a:solidFill>
                <a:schemeClr val="accent1">
                  <a:lumMod val="75000"/>
                </a:schemeClr>
              </a:solidFill>
            </a:endParaRPr>
          </a:p>
          <a:p>
            <a:pPr marL="0" indent="0">
              <a:buNone/>
            </a:pPr>
            <a:endParaRPr lang="fr-BE" sz="3300" dirty="0">
              <a:solidFill>
                <a:schemeClr val="accent1">
                  <a:lumMod val="75000"/>
                </a:schemeClr>
              </a:solidFill>
            </a:endParaRPr>
          </a:p>
          <a:p>
            <a:pPr marL="0" indent="0">
              <a:buNone/>
            </a:pPr>
            <a:r>
              <a:rPr lang="fr-BE" sz="3700" b="1" dirty="0">
                <a:solidFill>
                  <a:schemeClr val="accent1">
                    <a:lumMod val="75000"/>
                  </a:schemeClr>
                </a:solidFill>
              </a:rPr>
              <a:t>Conditions à remplir </a:t>
            </a:r>
            <a:r>
              <a:rPr lang="fr-BE" sz="3700" dirty="0">
                <a:solidFill>
                  <a:schemeClr val="accent1">
                    <a:lumMod val="75000"/>
                  </a:schemeClr>
                </a:solidFill>
              </a:rPr>
              <a:t>pour obtenir l’autorisation d’effectuer des prélèvements de sols : </a:t>
            </a:r>
          </a:p>
          <a:p>
            <a:pPr marL="800100" lvl="2" indent="0">
              <a:buNone/>
            </a:pPr>
            <a:endParaRPr lang="fr-BE" sz="3700" dirty="0">
              <a:solidFill>
                <a:schemeClr val="accent1">
                  <a:lumMod val="75000"/>
                </a:schemeClr>
              </a:solidFill>
            </a:endParaRPr>
          </a:p>
          <a:p>
            <a:pPr marL="800100" lvl="2" indent="0">
              <a:buNone/>
            </a:pPr>
            <a:r>
              <a:rPr lang="fr-BE" sz="3700" u="sng" dirty="0">
                <a:solidFill>
                  <a:schemeClr val="accent1">
                    <a:lumMod val="75000"/>
                  </a:schemeClr>
                </a:solidFill>
              </a:rPr>
              <a:t>Art 49 </a:t>
            </a:r>
            <a:r>
              <a:rPr lang="fr-BE" sz="3700" dirty="0">
                <a:solidFill>
                  <a:schemeClr val="accent1">
                    <a:lumMod val="75000"/>
                  </a:schemeClr>
                </a:solidFill>
              </a:rPr>
              <a:t>(préleveur enregistré)</a:t>
            </a:r>
          </a:p>
          <a:p>
            <a:pPr marL="800100" lvl="2" indent="0">
              <a:buNone/>
            </a:pPr>
            <a:endParaRPr lang="fr-BE" sz="3700" dirty="0">
              <a:solidFill>
                <a:schemeClr val="accent1">
                  <a:lumMod val="75000"/>
                </a:schemeClr>
              </a:solidFill>
            </a:endParaRPr>
          </a:p>
          <a:p>
            <a:pPr marL="800100" lvl="2" indent="0">
              <a:buNone/>
            </a:pPr>
            <a:r>
              <a:rPr lang="fr-BE" sz="3700" u="sng" dirty="0">
                <a:solidFill>
                  <a:schemeClr val="accent1">
                    <a:lumMod val="75000"/>
                  </a:schemeClr>
                </a:solidFill>
              </a:rPr>
              <a:t>Art 51 </a:t>
            </a:r>
            <a:r>
              <a:rPr lang="fr-BE" sz="3700" dirty="0">
                <a:solidFill>
                  <a:schemeClr val="accent1">
                    <a:lumMod val="75000"/>
                  </a:schemeClr>
                </a:solidFill>
              </a:rPr>
              <a:t>(Expert souhaitant faire effectuer des activités de préleveur par des personnes reconnues comme compétentes dans l’agrément Expert) : </a:t>
            </a:r>
          </a:p>
          <a:p>
            <a:pPr marL="800100" lvl="2" indent="0">
              <a:buNone/>
            </a:pPr>
            <a:r>
              <a:rPr lang="fr-BE" sz="3700" dirty="0">
                <a:solidFill>
                  <a:schemeClr val="accent1">
                    <a:lumMod val="75000"/>
                  </a:schemeClr>
                </a:solidFill>
              </a:rPr>
              <a:t>- disposer du matériel et des moyens techniques pour effectuer les prélèvements d'échantillons de sols (en ce compris les eaux souterraines)</a:t>
            </a:r>
          </a:p>
          <a:p>
            <a:pPr marL="800100" lvl="2" indent="0">
              <a:buNone/>
            </a:pPr>
            <a:r>
              <a:rPr lang="fr-BE" sz="3700" dirty="0">
                <a:solidFill>
                  <a:schemeClr val="accent1">
                    <a:lumMod val="75000"/>
                  </a:schemeClr>
                </a:solidFill>
              </a:rPr>
              <a:t>- s’engage à disposer d’une assurance (RC professionnelle et exploitation pour les activités de prélèvement)</a:t>
            </a:r>
          </a:p>
          <a:p>
            <a:pPr marL="800100" lvl="2" indent="0">
              <a:buNone/>
            </a:pPr>
            <a:endParaRPr lang="fr-BE" sz="3700" dirty="0">
              <a:solidFill>
                <a:schemeClr val="accent1">
                  <a:lumMod val="75000"/>
                </a:schemeClr>
              </a:solidFill>
            </a:endParaRPr>
          </a:p>
          <a:p>
            <a:endParaRPr lang="fr-BE" dirty="0"/>
          </a:p>
          <a:p>
            <a:endParaRPr lang="fr-BE" b="1" dirty="0"/>
          </a:p>
          <a:p>
            <a:pPr marL="0" indent="0">
              <a:buNone/>
            </a:pPr>
            <a:endParaRPr lang="fr-BE" b="1" u="sng" dirty="0">
              <a:solidFill>
                <a:schemeClr val="accent1"/>
              </a:solidFill>
            </a:endParaRPr>
          </a:p>
          <a:p>
            <a:pPr lvl="1"/>
            <a:endParaRPr lang="fr-BE" sz="1800" b="1" dirty="0">
              <a:solidFill>
                <a:schemeClr val="accent1"/>
              </a:solidFill>
            </a:endParaRPr>
          </a:p>
        </p:txBody>
      </p:sp>
      <p:sp>
        <p:nvSpPr>
          <p:cNvPr id="5"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7" name="Rectangle 4"/>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8200" y="6117986"/>
            <a:ext cx="451884" cy="623383"/>
          </a:xfrm>
          <a:prstGeom prst="rect">
            <a:avLst/>
          </a:prstGeom>
        </p:spPr>
      </p:pic>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5967471"/>
            <a:ext cx="648072" cy="649935"/>
          </a:xfrm>
          <a:prstGeom prst="rect">
            <a:avLst/>
          </a:prstGeom>
        </p:spPr>
      </p:pic>
      <p:sp>
        <p:nvSpPr>
          <p:cNvPr id="11" name="Espace réservé du pied de page 3"/>
          <p:cNvSpPr>
            <a:spLocks noGrp="1"/>
          </p:cNvSpPr>
          <p:nvPr>
            <p:ph type="ftr" sz="quarter" idx="11"/>
          </p:nvPr>
        </p:nvSpPr>
        <p:spPr>
          <a:xfrm>
            <a:off x="3059833" y="6262252"/>
            <a:ext cx="3786691" cy="365125"/>
          </a:xfrm>
        </p:spPr>
        <p:txBody>
          <a:bodyPr/>
          <a:lstStyle/>
          <a:p>
            <a:pPr algn="ctr"/>
            <a:r>
              <a:rPr lang="fr-FR" b="1" dirty="0">
                <a:solidFill>
                  <a:schemeClr val="accent1"/>
                </a:solidFill>
              </a:rPr>
              <a:t>Formation PRÉLEVEURS</a:t>
            </a:r>
            <a:endParaRPr lang="fr-BE" dirty="0">
              <a:solidFill>
                <a:schemeClr val="accent1"/>
              </a:solidFill>
            </a:endParaRPr>
          </a:p>
          <a:p>
            <a:pPr algn="ctr"/>
            <a:r>
              <a:rPr lang="fr-BE" dirty="0">
                <a:solidFill>
                  <a:schemeClr val="accent1"/>
                </a:solidFill>
              </a:rPr>
              <a:t>Décodage législatif de l’enregistrement préleveur </a:t>
            </a:r>
          </a:p>
        </p:txBody>
      </p:sp>
      <p:sp>
        <p:nvSpPr>
          <p:cNvPr id="12" name="Espace réservé du numéro de diapositive 6"/>
          <p:cNvSpPr>
            <a:spLocks noGrp="1"/>
          </p:cNvSpPr>
          <p:nvPr>
            <p:ph type="sldNum" sz="quarter" idx="12"/>
          </p:nvPr>
        </p:nvSpPr>
        <p:spPr>
          <a:xfrm>
            <a:off x="7164288" y="6181747"/>
            <a:ext cx="1161826" cy="365125"/>
          </a:xfrm>
        </p:spPr>
        <p:txBody>
          <a:bodyPr/>
          <a:lstStyle/>
          <a:p>
            <a:fld id="{1CC86C12-27FA-4E55-AABA-72B19D089AC4}" type="slidenum">
              <a:rPr lang="fr-BE" smtClean="0"/>
              <a:t>14</a:t>
            </a:fld>
            <a:endParaRPr lang="fr-BE" dirty="0"/>
          </a:p>
        </p:txBody>
      </p:sp>
    </p:spTree>
    <p:extLst>
      <p:ext uri="{BB962C8B-B14F-4D97-AF65-F5344CB8AC3E}">
        <p14:creationId xmlns:p14="http://schemas.microsoft.com/office/powerpoint/2010/main" val="207819130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741049" y="507990"/>
            <a:ext cx="5184576" cy="461665"/>
          </a:xfrm>
          <a:prstGeom prst="rect">
            <a:avLst/>
          </a:prstGeom>
          <a:noFill/>
        </p:spPr>
        <p:txBody>
          <a:bodyPr wrap="square" rtlCol="0">
            <a:spAutoFit/>
          </a:bodyPr>
          <a:lstStyle/>
          <a:p>
            <a:pPr algn="r"/>
            <a:r>
              <a:rPr lang="fr-BE" sz="2400" b="1" dirty="0">
                <a:solidFill>
                  <a:schemeClr val="bg1"/>
                </a:solidFill>
              </a:rPr>
              <a:t>Introduction de la demande</a:t>
            </a:r>
          </a:p>
        </p:txBody>
      </p:sp>
      <p:sp>
        <p:nvSpPr>
          <p:cNvPr id="9" name="Espace réservé du contenu 1"/>
          <p:cNvSpPr txBox="1">
            <a:spLocks/>
          </p:cNvSpPr>
          <p:nvPr/>
        </p:nvSpPr>
        <p:spPr>
          <a:xfrm>
            <a:off x="611560" y="1484785"/>
            <a:ext cx="8208912" cy="4641380"/>
          </a:xfrm>
          <a:prstGeom prst="rect">
            <a:avLst/>
          </a:prstGeom>
        </p:spPr>
        <p:txBody>
          <a:bodyPr>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endParaRPr lang="fr-FR" b="1" dirty="0">
              <a:solidFill>
                <a:srgbClr val="002060"/>
              </a:solidFill>
            </a:endParaRPr>
          </a:p>
          <a:p>
            <a:pPr marL="0" indent="0">
              <a:buNone/>
            </a:pPr>
            <a:endParaRPr lang="fr-BE" dirty="0">
              <a:solidFill>
                <a:schemeClr val="accent1"/>
              </a:solidFill>
            </a:endParaRPr>
          </a:p>
          <a:p>
            <a:pPr marL="0" indent="0">
              <a:buNone/>
            </a:pPr>
            <a:endParaRPr lang="fr-BE" b="1" u="sng" dirty="0">
              <a:solidFill>
                <a:schemeClr val="accent1"/>
              </a:solidFill>
            </a:endParaRPr>
          </a:p>
          <a:p>
            <a:pPr lvl="1"/>
            <a:endParaRPr lang="fr-BE" sz="1800" b="1" dirty="0">
              <a:solidFill>
                <a:schemeClr val="accent1"/>
              </a:solidFill>
            </a:endParaRPr>
          </a:p>
        </p:txBody>
      </p:sp>
      <p:sp>
        <p:nvSpPr>
          <p:cNvPr id="5"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7" name="Rectangle 4"/>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41291" y="6032222"/>
            <a:ext cx="451884" cy="623383"/>
          </a:xfrm>
          <a:prstGeom prst="rect">
            <a:avLst/>
          </a:prstGeom>
        </p:spPr>
      </p:pic>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5967471"/>
            <a:ext cx="648072" cy="649935"/>
          </a:xfrm>
          <a:prstGeom prst="rect">
            <a:avLst/>
          </a:prstGeom>
        </p:spPr>
      </p:pic>
      <p:sp>
        <p:nvSpPr>
          <p:cNvPr id="11" name="Espace réservé du pied de page 3"/>
          <p:cNvSpPr>
            <a:spLocks noGrp="1"/>
          </p:cNvSpPr>
          <p:nvPr>
            <p:ph type="ftr" sz="quarter" idx="11"/>
          </p:nvPr>
        </p:nvSpPr>
        <p:spPr>
          <a:xfrm>
            <a:off x="3059833" y="6262252"/>
            <a:ext cx="3786691" cy="365125"/>
          </a:xfrm>
        </p:spPr>
        <p:txBody>
          <a:bodyPr/>
          <a:lstStyle/>
          <a:p>
            <a:pPr algn="ctr"/>
            <a:r>
              <a:rPr lang="fr-FR" b="1" dirty="0">
                <a:solidFill>
                  <a:schemeClr val="accent1"/>
                </a:solidFill>
              </a:rPr>
              <a:t>Formation PRÉLEVEURS</a:t>
            </a:r>
            <a:endParaRPr lang="fr-BE" dirty="0">
              <a:solidFill>
                <a:schemeClr val="accent1"/>
              </a:solidFill>
            </a:endParaRPr>
          </a:p>
          <a:p>
            <a:pPr algn="ctr"/>
            <a:r>
              <a:rPr lang="fr-BE" dirty="0">
                <a:solidFill>
                  <a:schemeClr val="accent1"/>
                </a:solidFill>
              </a:rPr>
              <a:t>Décodage législatif de l’enregistrement préleveur </a:t>
            </a:r>
          </a:p>
        </p:txBody>
      </p:sp>
      <p:sp>
        <p:nvSpPr>
          <p:cNvPr id="12" name="Espace réservé du numéro de diapositive 6"/>
          <p:cNvSpPr>
            <a:spLocks noGrp="1"/>
          </p:cNvSpPr>
          <p:nvPr>
            <p:ph type="sldNum" sz="quarter" idx="12"/>
          </p:nvPr>
        </p:nvSpPr>
        <p:spPr>
          <a:xfrm>
            <a:off x="7164288" y="6181747"/>
            <a:ext cx="1161826" cy="365125"/>
          </a:xfrm>
        </p:spPr>
        <p:txBody>
          <a:bodyPr/>
          <a:lstStyle/>
          <a:p>
            <a:fld id="{1CC86C12-27FA-4E55-AABA-72B19D089AC4}" type="slidenum">
              <a:rPr lang="fr-BE" smtClean="0"/>
              <a:t>15</a:t>
            </a:fld>
            <a:endParaRPr lang="fr-BE" dirty="0"/>
          </a:p>
        </p:txBody>
      </p:sp>
      <p:sp>
        <p:nvSpPr>
          <p:cNvPr id="13" name="Espace réservé du contenu 2">
            <a:extLst>
              <a:ext uri="{FF2B5EF4-FFF2-40B4-BE49-F238E27FC236}">
                <a16:creationId xmlns:a16="http://schemas.microsoft.com/office/drawing/2014/main" xmlns="" id="{0D54DFF4-8E2D-4B5F-98F3-EA4FD147E256}"/>
              </a:ext>
            </a:extLst>
          </p:cNvPr>
          <p:cNvSpPr txBox="1">
            <a:spLocks/>
          </p:cNvSpPr>
          <p:nvPr/>
        </p:nvSpPr>
        <p:spPr>
          <a:xfrm>
            <a:off x="538857" y="1847429"/>
            <a:ext cx="8050266" cy="4621523"/>
          </a:xfrm>
          <a:prstGeom prst="rect">
            <a:avLst/>
          </a:prstGeom>
        </p:spPr>
        <p:txBody>
          <a:bodyPr>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Font typeface="Symbol" pitchFamily="18" charset="2"/>
              <a:buNone/>
            </a:pPr>
            <a:r>
              <a:rPr lang="fr-BE" b="1" dirty="0"/>
              <a:t>										</a:t>
            </a:r>
          </a:p>
          <a:p>
            <a:pPr marL="0" indent="0">
              <a:buFont typeface="Symbol" pitchFamily="18" charset="2"/>
              <a:buNone/>
            </a:pPr>
            <a:endParaRPr lang="fr-BE" dirty="0">
              <a:hlinkClick r:id="rId5">
                <a:extLst>
                  <a:ext uri="{A12FA001-AC4F-418D-AE19-62706E023703}">
                    <ahyp:hlinkClr xmlns:ahyp="http://schemas.microsoft.com/office/drawing/2018/hyperlinkcolor" xmlns="" val="tx"/>
                  </a:ext>
                </a:extLst>
              </a:hlinkClick>
            </a:endParaRPr>
          </a:p>
          <a:p>
            <a:pPr marL="0" indent="0">
              <a:buFont typeface="Symbol" pitchFamily="18" charset="2"/>
              <a:buNone/>
            </a:pPr>
            <a:endParaRPr lang="fr-BE" dirty="0">
              <a:hlinkClick r:id="rId5">
                <a:extLst>
                  <a:ext uri="{A12FA001-AC4F-418D-AE19-62706E023703}">
                    <ahyp:hlinkClr xmlns:ahyp="http://schemas.microsoft.com/office/drawing/2018/hyperlinkcolor" xmlns="" val="tx"/>
                  </a:ext>
                </a:extLst>
              </a:hlinkClick>
            </a:endParaRPr>
          </a:p>
          <a:p>
            <a:pPr marL="0" indent="0">
              <a:buFont typeface="Symbol" pitchFamily="18" charset="2"/>
              <a:buNone/>
            </a:pPr>
            <a:endParaRPr lang="fr-BE" dirty="0">
              <a:hlinkClick r:id="rId5">
                <a:extLst>
                  <a:ext uri="{A12FA001-AC4F-418D-AE19-62706E023703}">
                    <ahyp:hlinkClr xmlns:ahyp="http://schemas.microsoft.com/office/drawing/2018/hyperlinkcolor" xmlns="" val="tx"/>
                  </a:ext>
                </a:extLst>
              </a:hlinkClick>
            </a:endParaRPr>
          </a:p>
          <a:p>
            <a:pPr marL="0" indent="0">
              <a:buFont typeface="Symbol" pitchFamily="18" charset="2"/>
              <a:buNone/>
            </a:pPr>
            <a:endParaRPr lang="fr-BE" sz="1600" dirty="0">
              <a:hlinkClick r:id="rId5">
                <a:extLst>
                  <a:ext uri="{A12FA001-AC4F-418D-AE19-62706E023703}">
                    <ahyp:hlinkClr xmlns:ahyp="http://schemas.microsoft.com/office/drawing/2018/hyperlinkcolor" xmlns="" val="tx"/>
                  </a:ext>
                </a:extLst>
              </a:hlinkClick>
            </a:endParaRPr>
          </a:p>
          <a:p>
            <a:pPr marL="0" indent="0">
              <a:buFont typeface="Symbol" pitchFamily="18" charset="2"/>
              <a:buNone/>
            </a:pPr>
            <a:endParaRPr lang="fr-BE" sz="1600" dirty="0">
              <a:hlinkClick r:id="rId5">
                <a:extLst>
                  <a:ext uri="{A12FA001-AC4F-418D-AE19-62706E023703}">
                    <ahyp:hlinkClr xmlns:ahyp="http://schemas.microsoft.com/office/drawing/2018/hyperlinkcolor" xmlns="" val="tx"/>
                  </a:ext>
                </a:extLst>
              </a:hlinkClick>
            </a:endParaRPr>
          </a:p>
          <a:p>
            <a:pPr marL="0" indent="0">
              <a:buFont typeface="Symbol" pitchFamily="18" charset="2"/>
              <a:buNone/>
            </a:pPr>
            <a:endParaRPr lang="fr-BE" sz="1600" dirty="0">
              <a:hlinkClick r:id="rId5">
                <a:extLst>
                  <a:ext uri="{A12FA001-AC4F-418D-AE19-62706E023703}">
                    <ahyp:hlinkClr xmlns:ahyp="http://schemas.microsoft.com/office/drawing/2018/hyperlinkcolor" xmlns="" val="tx"/>
                  </a:ext>
                </a:extLst>
              </a:hlinkClick>
            </a:endParaRPr>
          </a:p>
          <a:p>
            <a:pPr marL="0" indent="0">
              <a:buFont typeface="Symbol" pitchFamily="18" charset="2"/>
              <a:buNone/>
            </a:pPr>
            <a:endParaRPr lang="fr-BE" sz="1600" dirty="0">
              <a:hlinkClick r:id="rId5">
                <a:extLst>
                  <a:ext uri="{A12FA001-AC4F-418D-AE19-62706E023703}">
                    <ahyp:hlinkClr xmlns:ahyp="http://schemas.microsoft.com/office/drawing/2018/hyperlinkcolor" xmlns="" val="tx"/>
                  </a:ext>
                </a:extLst>
              </a:hlinkClick>
            </a:endParaRPr>
          </a:p>
          <a:p>
            <a:pPr marL="0" indent="0">
              <a:buFont typeface="Symbol" pitchFamily="18" charset="2"/>
              <a:buNone/>
            </a:pPr>
            <a:endParaRPr lang="fr-BE" sz="1600" dirty="0">
              <a:hlinkClick r:id="rId5">
                <a:extLst>
                  <a:ext uri="{A12FA001-AC4F-418D-AE19-62706E023703}">
                    <ahyp:hlinkClr xmlns:ahyp="http://schemas.microsoft.com/office/drawing/2018/hyperlinkcolor" xmlns="" val="tx"/>
                  </a:ext>
                </a:extLst>
              </a:hlinkClick>
            </a:endParaRPr>
          </a:p>
          <a:p>
            <a:pPr marL="0" indent="0">
              <a:buFont typeface="Symbol" pitchFamily="18" charset="2"/>
              <a:buNone/>
            </a:pPr>
            <a:r>
              <a:rPr lang="fr-BE" sz="1600" dirty="0">
                <a:solidFill>
                  <a:schemeClr val="accent2">
                    <a:lumMod val="75000"/>
                  </a:schemeClr>
                </a:solidFill>
                <a:hlinkClick r:id="rId5">
                  <a:extLst>
                    <a:ext uri="{A12FA001-AC4F-418D-AE19-62706E023703}">
                      <ahyp:hlinkClr xmlns:ahyp="http://schemas.microsoft.com/office/drawing/2018/hyperlinkcolor" xmlns="" val="tx"/>
                    </a:ext>
                  </a:extLst>
                </a:hlinkClick>
              </a:rPr>
              <a:t>https://sol.environnement.wallonie.be/home/formulaires-sol/preleveur.html</a:t>
            </a:r>
            <a:endParaRPr lang="fr-BE" sz="1600" dirty="0">
              <a:solidFill>
                <a:schemeClr val="accent2">
                  <a:lumMod val="75000"/>
                </a:schemeClr>
              </a:solidFill>
            </a:endParaRPr>
          </a:p>
          <a:p>
            <a:pPr marL="0" indent="0">
              <a:buFont typeface="Symbol" pitchFamily="18" charset="2"/>
              <a:buNone/>
            </a:pPr>
            <a:endParaRPr lang="fr-BE" dirty="0"/>
          </a:p>
        </p:txBody>
      </p:sp>
      <p:pic>
        <p:nvPicPr>
          <p:cNvPr id="14" name="Image 13">
            <a:extLst>
              <a:ext uri="{FF2B5EF4-FFF2-40B4-BE49-F238E27FC236}">
                <a16:creationId xmlns:a16="http://schemas.microsoft.com/office/drawing/2014/main" xmlns="" id="{4FB6F9AD-683D-44EF-806F-1D75AB30FC88}"/>
              </a:ext>
            </a:extLst>
          </p:cNvPr>
          <p:cNvPicPr>
            <a:picLocks noChangeAspect="1"/>
          </p:cNvPicPr>
          <p:nvPr/>
        </p:nvPicPr>
        <p:blipFill>
          <a:blip r:embed="rId6"/>
          <a:stretch>
            <a:fillRect/>
          </a:stretch>
        </p:blipFill>
        <p:spPr>
          <a:xfrm>
            <a:off x="591405" y="2271161"/>
            <a:ext cx="4057650" cy="1457325"/>
          </a:xfrm>
          <a:prstGeom prst="rect">
            <a:avLst/>
          </a:prstGeom>
        </p:spPr>
      </p:pic>
      <p:sp>
        <p:nvSpPr>
          <p:cNvPr id="16" name="ZoneTexte 15">
            <a:extLst>
              <a:ext uri="{FF2B5EF4-FFF2-40B4-BE49-F238E27FC236}">
                <a16:creationId xmlns:a16="http://schemas.microsoft.com/office/drawing/2014/main" xmlns="" id="{AAAB2F30-0083-4C39-B0F8-111D082B6FCE}"/>
              </a:ext>
            </a:extLst>
          </p:cNvPr>
          <p:cNvSpPr txBox="1"/>
          <p:nvPr/>
        </p:nvSpPr>
        <p:spPr>
          <a:xfrm>
            <a:off x="5036084" y="1902160"/>
            <a:ext cx="3713519" cy="923330"/>
          </a:xfrm>
          <a:prstGeom prst="rect">
            <a:avLst/>
          </a:prstGeom>
          <a:noFill/>
        </p:spPr>
        <p:txBody>
          <a:bodyPr wrap="square" rtlCol="0">
            <a:spAutoFit/>
          </a:bodyPr>
          <a:lstStyle/>
          <a:p>
            <a:r>
              <a:rPr lang="fr-BE" b="1" dirty="0"/>
              <a:t>Pour les prélèvements effectués dans le cadre des dispositions du décret sols :</a:t>
            </a:r>
          </a:p>
        </p:txBody>
      </p:sp>
      <p:pic>
        <p:nvPicPr>
          <p:cNvPr id="17" name="Image 16">
            <a:extLst>
              <a:ext uri="{FF2B5EF4-FFF2-40B4-BE49-F238E27FC236}">
                <a16:creationId xmlns:a16="http://schemas.microsoft.com/office/drawing/2014/main" xmlns="" id="{2A4984DA-DA98-4E7E-B0D2-58F5C80E997B}"/>
              </a:ext>
            </a:extLst>
          </p:cNvPr>
          <p:cNvPicPr>
            <a:picLocks noChangeAspect="1"/>
          </p:cNvPicPr>
          <p:nvPr/>
        </p:nvPicPr>
        <p:blipFill>
          <a:blip r:embed="rId7"/>
          <a:stretch>
            <a:fillRect/>
          </a:stretch>
        </p:blipFill>
        <p:spPr>
          <a:xfrm>
            <a:off x="5143383" y="2788730"/>
            <a:ext cx="3429000" cy="581025"/>
          </a:xfrm>
          <a:prstGeom prst="rect">
            <a:avLst/>
          </a:prstGeom>
        </p:spPr>
      </p:pic>
      <p:sp>
        <p:nvSpPr>
          <p:cNvPr id="19" name="ZoneTexte 18">
            <a:extLst>
              <a:ext uri="{FF2B5EF4-FFF2-40B4-BE49-F238E27FC236}">
                <a16:creationId xmlns:a16="http://schemas.microsoft.com/office/drawing/2014/main" xmlns="" id="{B62C74C3-EF61-42EF-A082-4DE008D451BD}"/>
              </a:ext>
            </a:extLst>
          </p:cNvPr>
          <p:cNvSpPr txBox="1"/>
          <p:nvPr/>
        </p:nvSpPr>
        <p:spPr>
          <a:xfrm>
            <a:off x="5018411" y="3711222"/>
            <a:ext cx="3713519" cy="1477328"/>
          </a:xfrm>
          <a:prstGeom prst="rect">
            <a:avLst/>
          </a:prstGeom>
          <a:noFill/>
        </p:spPr>
        <p:txBody>
          <a:bodyPr wrap="square" rtlCol="0">
            <a:spAutoFit/>
          </a:bodyPr>
          <a:lstStyle/>
          <a:p>
            <a:r>
              <a:rPr lang="fr-BE" b="1" dirty="0"/>
              <a:t>Pour les prélèvements effectués dans le cadre des dispositions de l’AGW </a:t>
            </a:r>
            <a:r>
              <a:rPr lang="fr-FR" b="1" dirty="0"/>
              <a:t>terres excavées</a:t>
            </a:r>
            <a:r>
              <a:rPr lang="fr-BE" b="1" dirty="0"/>
              <a:t> : </a:t>
            </a:r>
            <a:r>
              <a:rPr lang="fr-BE" sz="1200" b="1" dirty="0"/>
              <a:t>report du délai d’entrée en vigueur de certaines dispositions au 01.05.2020 &gt; introduction de la demande dans les meilleurs délais, et avant le 01.03.2020</a:t>
            </a:r>
          </a:p>
        </p:txBody>
      </p:sp>
    </p:spTree>
    <p:extLst>
      <p:ext uri="{BB962C8B-B14F-4D97-AF65-F5344CB8AC3E}">
        <p14:creationId xmlns:p14="http://schemas.microsoft.com/office/powerpoint/2010/main" val="15731710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741049" y="507990"/>
            <a:ext cx="5184576" cy="461665"/>
          </a:xfrm>
          <a:prstGeom prst="rect">
            <a:avLst/>
          </a:prstGeom>
          <a:noFill/>
        </p:spPr>
        <p:txBody>
          <a:bodyPr wrap="square" rtlCol="0">
            <a:spAutoFit/>
          </a:bodyPr>
          <a:lstStyle/>
          <a:p>
            <a:pPr algn="r"/>
            <a:r>
              <a:rPr lang="fr-BE" sz="2400" b="1" dirty="0">
                <a:solidFill>
                  <a:schemeClr val="bg1"/>
                </a:solidFill>
              </a:rPr>
              <a:t>Introduction de la demande</a:t>
            </a:r>
          </a:p>
        </p:txBody>
      </p:sp>
      <p:sp>
        <p:nvSpPr>
          <p:cNvPr id="9" name="Espace réservé du contenu 1"/>
          <p:cNvSpPr txBox="1">
            <a:spLocks/>
          </p:cNvSpPr>
          <p:nvPr/>
        </p:nvSpPr>
        <p:spPr>
          <a:xfrm>
            <a:off x="611560" y="1484785"/>
            <a:ext cx="8208912" cy="4641380"/>
          </a:xfrm>
          <a:prstGeom prst="rect">
            <a:avLst/>
          </a:prstGeom>
        </p:spPr>
        <p:txBody>
          <a:bodyPr>
            <a:normAutofit fontScale="85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fr-BE" dirty="0">
                <a:solidFill>
                  <a:schemeClr val="accent1"/>
                </a:solidFill>
              </a:rPr>
              <a:t>Etat des demandes d’enregistrement introduites : </a:t>
            </a:r>
          </a:p>
          <a:p>
            <a:pPr marL="0" indent="0">
              <a:buNone/>
            </a:pPr>
            <a:endParaRPr lang="fr-BE" dirty="0">
              <a:solidFill>
                <a:schemeClr val="accent1"/>
              </a:solidFill>
            </a:endParaRPr>
          </a:p>
          <a:p>
            <a:pPr marL="0" indent="0">
              <a:buNone/>
            </a:pPr>
            <a:r>
              <a:rPr lang="fr-BE" b="1" dirty="0">
                <a:solidFill>
                  <a:schemeClr val="accent1"/>
                </a:solidFill>
              </a:rPr>
              <a:t>170 demandes (50 sociétés) : </a:t>
            </a:r>
            <a:r>
              <a:rPr lang="fr-BE" dirty="0">
                <a:solidFill>
                  <a:schemeClr val="accent1"/>
                </a:solidFill>
              </a:rPr>
              <a:t> 30% analysé, 15% délivré ou en voie de délivrance</a:t>
            </a:r>
          </a:p>
          <a:p>
            <a:pPr marL="0" indent="0">
              <a:buNone/>
            </a:pPr>
            <a:endParaRPr lang="fr-BE" dirty="0">
              <a:solidFill>
                <a:schemeClr val="accent1"/>
              </a:solidFill>
            </a:endParaRPr>
          </a:p>
          <a:p>
            <a:pPr marL="0" indent="0">
              <a:buNone/>
            </a:pPr>
            <a:r>
              <a:rPr lang="fr-BE" b="1" dirty="0">
                <a:solidFill>
                  <a:schemeClr val="accent1"/>
                </a:solidFill>
              </a:rPr>
              <a:t>Points d’attention : </a:t>
            </a:r>
          </a:p>
          <a:p>
            <a:pPr marL="457200" indent="-457200">
              <a:buAutoNum type="arabicPeriod"/>
            </a:pPr>
            <a:r>
              <a:rPr lang="fr-BE" dirty="0">
                <a:solidFill>
                  <a:schemeClr val="accent1"/>
                </a:solidFill>
              </a:rPr>
              <a:t>Signature des documents transmis :  </a:t>
            </a:r>
          </a:p>
          <a:p>
            <a:pPr lvl="1"/>
            <a:r>
              <a:rPr lang="fr-BE" dirty="0">
                <a:solidFill>
                  <a:schemeClr val="accent1"/>
                </a:solidFill>
              </a:rPr>
              <a:t>Préleveur + société : formulaire de demande, annexe 3, annexe 7 </a:t>
            </a:r>
          </a:p>
          <a:p>
            <a:pPr lvl="1"/>
            <a:r>
              <a:rPr lang="fr-BE" dirty="0">
                <a:solidFill>
                  <a:schemeClr val="accent1"/>
                </a:solidFill>
              </a:rPr>
              <a:t>Préleveur : annexe 4, (annexe 5)</a:t>
            </a:r>
          </a:p>
          <a:p>
            <a:pPr lvl="1"/>
            <a:r>
              <a:rPr lang="fr-BE" dirty="0">
                <a:solidFill>
                  <a:schemeClr val="accent1"/>
                </a:solidFill>
              </a:rPr>
              <a:t>société + assurance : (annexe 6)</a:t>
            </a:r>
          </a:p>
          <a:p>
            <a:pPr marL="0" indent="0">
              <a:buNone/>
            </a:pPr>
            <a:r>
              <a:rPr lang="fr-BE" dirty="0">
                <a:solidFill>
                  <a:schemeClr val="accent1"/>
                </a:solidFill>
              </a:rPr>
              <a:t>2.     Assurances : </a:t>
            </a:r>
          </a:p>
          <a:p>
            <a:pPr lvl="1" algn="just"/>
            <a:r>
              <a:rPr lang="fr-BE" dirty="0">
                <a:solidFill>
                  <a:schemeClr val="accent1">
                    <a:lumMod val="75000"/>
                  </a:schemeClr>
                </a:solidFill>
              </a:rPr>
              <a:t>responsabilité</a:t>
            </a:r>
            <a:r>
              <a:rPr lang="fr-BE" b="1" dirty="0">
                <a:solidFill>
                  <a:schemeClr val="accent1">
                    <a:lumMod val="75000"/>
                  </a:schemeClr>
                </a:solidFill>
              </a:rPr>
              <a:t> </a:t>
            </a:r>
            <a:r>
              <a:rPr lang="fr-BE" dirty="0">
                <a:solidFill>
                  <a:schemeClr val="accent1">
                    <a:lumMod val="75000"/>
                  </a:schemeClr>
                </a:solidFill>
              </a:rPr>
              <a:t>civile </a:t>
            </a:r>
            <a:r>
              <a:rPr lang="fr-BE" b="1" dirty="0">
                <a:solidFill>
                  <a:schemeClr val="accent1">
                    <a:lumMod val="75000"/>
                  </a:schemeClr>
                </a:solidFill>
              </a:rPr>
              <a:t>exploitation </a:t>
            </a:r>
            <a:r>
              <a:rPr lang="fr-BE" u="sng" dirty="0">
                <a:solidFill>
                  <a:schemeClr val="accent1">
                    <a:lumMod val="75000"/>
                  </a:schemeClr>
                </a:solidFill>
              </a:rPr>
              <a:t>et</a:t>
            </a:r>
            <a:r>
              <a:rPr lang="fr-BE" b="1" dirty="0">
                <a:solidFill>
                  <a:schemeClr val="accent1">
                    <a:lumMod val="75000"/>
                  </a:schemeClr>
                </a:solidFill>
              </a:rPr>
              <a:t> </a:t>
            </a:r>
            <a:r>
              <a:rPr lang="fr-BE" dirty="0">
                <a:solidFill>
                  <a:schemeClr val="accent1">
                    <a:lumMod val="75000"/>
                  </a:schemeClr>
                </a:solidFill>
              </a:rPr>
              <a:t>responsabilité</a:t>
            </a:r>
            <a:r>
              <a:rPr lang="fr-BE" b="1" dirty="0">
                <a:solidFill>
                  <a:schemeClr val="accent1">
                    <a:lumMod val="75000"/>
                  </a:schemeClr>
                </a:solidFill>
              </a:rPr>
              <a:t> </a:t>
            </a:r>
            <a:r>
              <a:rPr lang="fr-BE" dirty="0">
                <a:solidFill>
                  <a:schemeClr val="accent1">
                    <a:lumMod val="75000"/>
                  </a:schemeClr>
                </a:solidFill>
              </a:rPr>
              <a:t>civile </a:t>
            </a:r>
            <a:r>
              <a:rPr lang="fr-BE" b="1" dirty="0">
                <a:solidFill>
                  <a:schemeClr val="accent1">
                    <a:lumMod val="75000"/>
                  </a:schemeClr>
                </a:solidFill>
              </a:rPr>
              <a:t>professionnelle, couvrant les activités de préleveur </a:t>
            </a:r>
          </a:p>
          <a:p>
            <a:pPr lvl="2" algn="just">
              <a:buFont typeface="Wingdings" panose="05000000000000000000" pitchFamily="2" charset="2"/>
              <a:buChar char="Ø"/>
            </a:pPr>
            <a:r>
              <a:rPr lang="fr-BE" sz="2200" dirty="0">
                <a:solidFill>
                  <a:schemeClr val="accent1">
                    <a:lumMod val="75000"/>
                  </a:schemeClr>
                </a:solidFill>
              </a:rPr>
              <a:t>si le document d’assurances est imprécis : attestation complémentaire requise</a:t>
            </a:r>
            <a:endParaRPr lang="fr-BE" sz="1500" dirty="0">
              <a:solidFill>
                <a:schemeClr val="accent1">
                  <a:lumMod val="75000"/>
                </a:schemeClr>
              </a:solidFill>
            </a:endParaRPr>
          </a:p>
          <a:p>
            <a:pPr lvl="1" algn="just"/>
            <a:r>
              <a:rPr lang="fr-BE" b="1" dirty="0">
                <a:solidFill>
                  <a:schemeClr val="accent1">
                    <a:lumMod val="75000"/>
                  </a:schemeClr>
                </a:solidFill>
              </a:rPr>
              <a:t>si engagement :</a:t>
            </a:r>
            <a:r>
              <a:rPr lang="fr-BE" dirty="0">
                <a:solidFill>
                  <a:schemeClr val="accent1">
                    <a:lumMod val="75000"/>
                  </a:schemeClr>
                </a:solidFill>
              </a:rPr>
              <a:t> doit être signé par l’assurance </a:t>
            </a:r>
            <a:r>
              <a:rPr lang="fr-BE" u="sng" dirty="0">
                <a:solidFill>
                  <a:schemeClr val="accent1">
                    <a:lumMod val="75000"/>
                  </a:schemeClr>
                </a:solidFill>
              </a:rPr>
              <a:t>et</a:t>
            </a:r>
            <a:r>
              <a:rPr lang="fr-BE" dirty="0">
                <a:solidFill>
                  <a:schemeClr val="accent1">
                    <a:lumMod val="75000"/>
                  </a:schemeClr>
                </a:solidFill>
              </a:rPr>
              <a:t> la société</a:t>
            </a:r>
            <a:endParaRPr lang="fr-BE" dirty="0">
              <a:solidFill>
                <a:schemeClr val="accent1"/>
              </a:solidFill>
            </a:endParaRPr>
          </a:p>
          <a:p>
            <a:pPr marL="0" indent="0">
              <a:buNone/>
            </a:pPr>
            <a:endParaRPr lang="fr-BE" b="1" u="sng" dirty="0">
              <a:solidFill>
                <a:schemeClr val="accent1"/>
              </a:solidFill>
            </a:endParaRPr>
          </a:p>
          <a:p>
            <a:pPr lvl="1"/>
            <a:endParaRPr lang="fr-BE" sz="1800" b="1" dirty="0">
              <a:solidFill>
                <a:schemeClr val="accent1"/>
              </a:solidFill>
            </a:endParaRPr>
          </a:p>
        </p:txBody>
      </p:sp>
      <p:sp>
        <p:nvSpPr>
          <p:cNvPr id="5"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7" name="Rectangle 4"/>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41291" y="6032222"/>
            <a:ext cx="451884" cy="623383"/>
          </a:xfrm>
          <a:prstGeom prst="rect">
            <a:avLst/>
          </a:prstGeom>
        </p:spPr>
      </p:pic>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5967471"/>
            <a:ext cx="648072" cy="649935"/>
          </a:xfrm>
          <a:prstGeom prst="rect">
            <a:avLst/>
          </a:prstGeom>
        </p:spPr>
      </p:pic>
      <p:sp>
        <p:nvSpPr>
          <p:cNvPr id="11" name="Espace réservé du pied de page 3"/>
          <p:cNvSpPr>
            <a:spLocks noGrp="1"/>
          </p:cNvSpPr>
          <p:nvPr>
            <p:ph type="ftr" sz="quarter" idx="11"/>
          </p:nvPr>
        </p:nvSpPr>
        <p:spPr>
          <a:xfrm>
            <a:off x="3059833" y="6262252"/>
            <a:ext cx="3786691" cy="365125"/>
          </a:xfrm>
        </p:spPr>
        <p:txBody>
          <a:bodyPr/>
          <a:lstStyle/>
          <a:p>
            <a:pPr algn="ctr"/>
            <a:r>
              <a:rPr lang="fr-FR" b="1" dirty="0">
                <a:solidFill>
                  <a:schemeClr val="accent1"/>
                </a:solidFill>
              </a:rPr>
              <a:t>Formation PRÉLEVEURS</a:t>
            </a:r>
            <a:endParaRPr lang="fr-BE" dirty="0">
              <a:solidFill>
                <a:schemeClr val="accent1"/>
              </a:solidFill>
            </a:endParaRPr>
          </a:p>
          <a:p>
            <a:pPr algn="ctr"/>
            <a:r>
              <a:rPr lang="fr-BE" dirty="0">
                <a:solidFill>
                  <a:schemeClr val="accent1"/>
                </a:solidFill>
              </a:rPr>
              <a:t>Décodage législatif de l’enregistrement préleveur </a:t>
            </a:r>
          </a:p>
        </p:txBody>
      </p:sp>
      <p:sp>
        <p:nvSpPr>
          <p:cNvPr id="12" name="Espace réservé du numéro de diapositive 6"/>
          <p:cNvSpPr>
            <a:spLocks noGrp="1"/>
          </p:cNvSpPr>
          <p:nvPr>
            <p:ph type="sldNum" sz="quarter" idx="12"/>
          </p:nvPr>
        </p:nvSpPr>
        <p:spPr>
          <a:xfrm>
            <a:off x="7164288" y="6181747"/>
            <a:ext cx="1161826" cy="365125"/>
          </a:xfrm>
        </p:spPr>
        <p:txBody>
          <a:bodyPr/>
          <a:lstStyle/>
          <a:p>
            <a:fld id="{1CC86C12-27FA-4E55-AABA-72B19D089AC4}" type="slidenum">
              <a:rPr lang="fr-BE" smtClean="0"/>
              <a:t>16</a:t>
            </a:fld>
            <a:endParaRPr lang="fr-BE" dirty="0"/>
          </a:p>
        </p:txBody>
      </p:sp>
    </p:spTree>
    <p:extLst>
      <p:ext uri="{BB962C8B-B14F-4D97-AF65-F5344CB8AC3E}">
        <p14:creationId xmlns:p14="http://schemas.microsoft.com/office/powerpoint/2010/main" val="38386305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741049" y="507990"/>
            <a:ext cx="5184576" cy="461665"/>
          </a:xfrm>
          <a:prstGeom prst="rect">
            <a:avLst/>
          </a:prstGeom>
          <a:noFill/>
        </p:spPr>
        <p:txBody>
          <a:bodyPr wrap="square" rtlCol="0">
            <a:spAutoFit/>
          </a:bodyPr>
          <a:lstStyle/>
          <a:p>
            <a:pPr algn="r"/>
            <a:r>
              <a:rPr lang="fr-BE" sz="2400" b="1" dirty="0">
                <a:solidFill>
                  <a:schemeClr val="bg1"/>
                </a:solidFill>
              </a:rPr>
              <a:t>Rester informé</a:t>
            </a:r>
          </a:p>
        </p:txBody>
      </p:sp>
      <p:sp>
        <p:nvSpPr>
          <p:cNvPr id="9" name="Espace réservé du contenu 1"/>
          <p:cNvSpPr txBox="1">
            <a:spLocks/>
          </p:cNvSpPr>
          <p:nvPr/>
        </p:nvSpPr>
        <p:spPr>
          <a:xfrm>
            <a:off x="2483768" y="2348880"/>
            <a:ext cx="8208912" cy="4641380"/>
          </a:xfrm>
          <a:prstGeom prst="rect">
            <a:avLst/>
          </a:prstGeom>
        </p:spPr>
        <p:txBody>
          <a:bodyPr>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endParaRPr lang="fr-FR" b="1" dirty="0">
              <a:solidFill>
                <a:srgbClr val="002060"/>
              </a:solidFill>
            </a:endParaRPr>
          </a:p>
          <a:p>
            <a:pPr marL="0" indent="0">
              <a:buNone/>
            </a:pPr>
            <a:endParaRPr lang="fr-BE" dirty="0">
              <a:solidFill>
                <a:schemeClr val="accent1"/>
              </a:solidFill>
            </a:endParaRPr>
          </a:p>
          <a:p>
            <a:pPr marL="0" indent="0">
              <a:buNone/>
            </a:pPr>
            <a:endParaRPr lang="fr-BE" b="1" u="sng" dirty="0">
              <a:solidFill>
                <a:schemeClr val="accent1"/>
              </a:solidFill>
            </a:endParaRPr>
          </a:p>
          <a:p>
            <a:pPr lvl="1"/>
            <a:endParaRPr lang="fr-BE" sz="1800" b="1" dirty="0">
              <a:solidFill>
                <a:schemeClr val="accent1"/>
              </a:solidFill>
            </a:endParaRPr>
          </a:p>
        </p:txBody>
      </p:sp>
      <p:sp>
        <p:nvSpPr>
          <p:cNvPr id="5"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7" name="Rectangle 4"/>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41291" y="6032222"/>
            <a:ext cx="451884" cy="623383"/>
          </a:xfrm>
          <a:prstGeom prst="rect">
            <a:avLst/>
          </a:prstGeom>
        </p:spPr>
      </p:pic>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5967471"/>
            <a:ext cx="648072" cy="649935"/>
          </a:xfrm>
          <a:prstGeom prst="rect">
            <a:avLst/>
          </a:prstGeom>
        </p:spPr>
      </p:pic>
      <p:sp>
        <p:nvSpPr>
          <p:cNvPr id="11" name="Espace réservé du pied de page 3"/>
          <p:cNvSpPr>
            <a:spLocks noGrp="1"/>
          </p:cNvSpPr>
          <p:nvPr>
            <p:ph type="ftr" sz="quarter" idx="11"/>
          </p:nvPr>
        </p:nvSpPr>
        <p:spPr>
          <a:xfrm>
            <a:off x="3059833" y="6262252"/>
            <a:ext cx="3786691" cy="365125"/>
          </a:xfrm>
        </p:spPr>
        <p:txBody>
          <a:bodyPr/>
          <a:lstStyle/>
          <a:p>
            <a:pPr algn="ctr"/>
            <a:r>
              <a:rPr lang="fr-FR" b="1" dirty="0">
                <a:solidFill>
                  <a:schemeClr val="accent1"/>
                </a:solidFill>
              </a:rPr>
              <a:t>Formation PRÉLEVEURS</a:t>
            </a:r>
            <a:endParaRPr lang="fr-BE" dirty="0">
              <a:solidFill>
                <a:schemeClr val="accent1"/>
              </a:solidFill>
            </a:endParaRPr>
          </a:p>
          <a:p>
            <a:pPr algn="ctr"/>
            <a:r>
              <a:rPr lang="fr-BE" dirty="0">
                <a:solidFill>
                  <a:schemeClr val="accent1"/>
                </a:solidFill>
              </a:rPr>
              <a:t>Décodage législatif de l’enregistrement préleveur </a:t>
            </a:r>
          </a:p>
        </p:txBody>
      </p:sp>
      <p:sp>
        <p:nvSpPr>
          <p:cNvPr id="12" name="Espace réservé du numéro de diapositive 6"/>
          <p:cNvSpPr>
            <a:spLocks noGrp="1"/>
          </p:cNvSpPr>
          <p:nvPr>
            <p:ph type="sldNum" sz="quarter" idx="12"/>
          </p:nvPr>
        </p:nvSpPr>
        <p:spPr>
          <a:xfrm>
            <a:off x="7164288" y="6181747"/>
            <a:ext cx="1161826" cy="365125"/>
          </a:xfrm>
        </p:spPr>
        <p:txBody>
          <a:bodyPr/>
          <a:lstStyle/>
          <a:p>
            <a:fld id="{1CC86C12-27FA-4E55-AABA-72B19D089AC4}" type="slidenum">
              <a:rPr lang="fr-BE" smtClean="0"/>
              <a:t>17</a:t>
            </a:fld>
            <a:endParaRPr lang="fr-BE" dirty="0"/>
          </a:p>
        </p:txBody>
      </p:sp>
      <p:sp>
        <p:nvSpPr>
          <p:cNvPr id="13" name="Espace réservé du contenu 2">
            <a:extLst>
              <a:ext uri="{FF2B5EF4-FFF2-40B4-BE49-F238E27FC236}">
                <a16:creationId xmlns:a16="http://schemas.microsoft.com/office/drawing/2014/main" xmlns="" id="{0D54DFF4-8E2D-4B5F-98F3-EA4FD147E256}"/>
              </a:ext>
            </a:extLst>
          </p:cNvPr>
          <p:cNvSpPr txBox="1">
            <a:spLocks/>
          </p:cNvSpPr>
          <p:nvPr/>
        </p:nvSpPr>
        <p:spPr>
          <a:xfrm>
            <a:off x="538857" y="1847429"/>
            <a:ext cx="8050266" cy="4621523"/>
          </a:xfrm>
          <a:prstGeom prst="rect">
            <a:avLst/>
          </a:prstGeom>
        </p:spPr>
        <p:txBody>
          <a:bodyPr>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fr-BE" sz="1800" b="1" dirty="0">
                <a:solidFill>
                  <a:schemeClr val="accent1">
                    <a:lumMod val="75000"/>
                  </a:schemeClr>
                </a:solidFill>
              </a:rPr>
              <a:t>Site internet de l’Administration  : </a:t>
            </a:r>
          </a:p>
          <a:p>
            <a:pPr marL="0" indent="0">
              <a:buNone/>
            </a:pPr>
            <a:r>
              <a:rPr lang="fr-BE" sz="1800" dirty="0">
                <a:solidFill>
                  <a:schemeClr val="accent1">
                    <a:lumMod val="75000"/>
                  </a:schemeClr>
                </a:solidFill>
                <a:hlinkClick r:id="rId5">
                  <a:extLst>
                    <a:ext uri="{A12FA001-AC4F-418D-AE19-62706E023703}">
                      <ahyp:hlinkClr xmlns:ahyp="http://schemas.microsoft.com/office/drawing/2018/hyperlinkcolor" xmlns="" val="tx"/>
                    </a:ext>
                  </a:extLst>
                </a:hlinkClick>
              </a:rPr>
              <a:t>https://sol.environnement.wallonie.be/</a:t>
            </a:r>
            <a:endParaRPr lang="fr-BE" sz="1800" dirty="0">
              <a:solidFill>
                <a:schemeClr val="accent1">
                  <a:lumMod val="75000"/>
                </a:schemeClr>
              </a:solidFill>
            </a:endParaRPr>
          </a:p>
          <a:p>
            <a:pPr marL="0" indent="0">
              <a:buFont typeface="Symbol" pitchFamily="18" charset="2"/>
              <a:buNone/>
            </a:pPr>
            <a:endParaRPr lang="fr-BE" sz="1600" dirty="0"/>
          </a:p>
          <a:p>
            <a:pPr marL="0" indent="0">
              <a:buFont typeface="Symbol" pitchFamily="18" charset="2"/>
              <a:buNone/>
            </a:pPr>
            <a:r>
              <a:rPr lang="fr-BE" sz="1800" dirty="0">
                <a:solidFill>
                  <a:schemeClr val="accent1">
                    <a:lumMod val="75000"/>
                  </a:schemeClr>
                </a:solidFill>
              </a:rPr>
              <a:t>Liste des préleveurs enregistrés : </a:t>
            </a:r>
          </a:p>
          <a:p>
            <a:pPr marL="0" indent="0">
              <a:buNone/>
            </a:pPr>
            <a:r>
              <a:rPr lang="fr-BE" sz="1800" dirty="0">
                <a:solidFill>
                  <a:schemeClr val="accent1">
                    <a:lumMod val="75000"/>
                  </a:schemeClr>
                </a:solidFill>
                <a:hlinkClick r:id="rId6">
                  <a:extLst>
                    <a:ext uri="{A12FA001-AC4F-418D-AE19-62706E023703}">
                      <ahyp:hlinkClr xmlns:ahyp="http://schemas.microsoft.com/office/drawing/2018/hyperlinkcolor" xmlns="" val="tx"/>
                    </a:ext>
                  </a:extLst>
                </a:hlinkClick>
              </a:rPr>
              <a:t>https://sol.environnement.wallonie.be/home/sols/sols-pollues/liste-des-preleveurs-enregistres.html</a:t>
            </a:r>
          </a:p>
          <a:p>
            <a:pPr marL="0" indent="0">
              <a:buFont typeface="Symbol" pitchFamily="18" charset="2"/>
              <a:buNone/>
            </a:pPr>
            <a:endParaRPr lang="fr-BE" dirty="0"/>
          </a:p>
          <a:p>
            <a:pPr marL="0" indent="0">
              <a:buFont typeface="Symbol" pitchFamily="18" charset="2"/>
              <a:buNone/>
            </a:pPr>
            <a:r>
              <a:rPr lang="fr-BE" dirty="0"/>
              <a:t>Newsletter (inscription vivement conseillée) </a:t>
            </a:r>
          </a:p>
          <a:p>
            <a:pPr marL="0" indent="0">
              <a:buNone/>
            </a:pPr>
            <a:r>
              <a:rPr lang="fr-BE" sz="1800" dirty="0">
                <a:solidFill>
                  <a:schemeClr val="accent1">
                    <a:lumMod val="75000"/>
                  </a:schemeClr>
                </a:solidFill>
                <a:hlinkClick r:id="rId7">
                  <a:extLst>
                    <a:ext uri="{A12FA001-AC4F-418D-AE19-62706E023703}">
                      <ahyp:hlinkClr xmlns:ahyp="http://schemas.microsoft.com/office/drawing/2018/hyperlinkcolor" xmlns="" val="tx"/>
                    </a:ext>
                  </a:extLst>
                </a:hlinkClick>
              </a:rPr>
              <a:t>https://sol.environnement.wallonie.be/home/documents/le-coin-des-specialistes-experts-laboratoires/newsletter-novum-sub-sole.html</a:t>
            </a:r>
            <a:endParaRPr lang="fr-BE" sz="1800" dirty="0">
              <a:solidFill>
                <a:schemeClr val="accent1">
                  <a:lumMod val="75000"/>
                </a:schemeClr>
              </a:solidFill>
            </a:endParaRPr>
          </a:p>
        </p:txBody>
      </p:sp>
    </p:spTree>
    <p:extLst>
      <p:ext uri="{BB962C8B-B14F-4D97-AF65-F5344CB8AC3E}">
        <p14:creationId xmlns:p14="http://schemas.microsoft.com/office/powerpoint/2010/main" val="16123441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72069" y="2708921"/>
            <a:ext cx="7408333" cy="3417244"/>
          </a:xfrm>
        </p:spPr>
        <p:txBody>
          <a:bodyPr>
            <a:normAutofit/>
          </a:bodyPr>
          <a:lstStyle/>
          <a:p>
            <a:pPr marL="0" indent="0" algn="ctr">
              <a:buNone/>
            </a:pPr>
            <a:r>
              <a:rPr lang="fr-BE" b="1" dirty="0">
                <a:solidFill>
                  <a:schemeClr val="accent1"/>
                </a:solidFill>
              </a:rPr>
              <a:t>MERCI POUR VOTRE ÉCOUTE</a:t>
            </a:r>
          </a:p>
          <a:p>
            <a:pPr marL="0" indent="0" algn="ctr">
              <a:buNone/>
            </a:pPr>
            <a:endParaRPr lang="fr-FR" b="1" dirty="0">
              <a:solidFill>
                <a:schemeClr val="accent1"/>
              </a:solidFill>
            </a:endParaRPr>
          </a:p>
        </p:txBody>
      </p:sp>
      <p:sp>
        <p:nvSpPr>
          <p:cNvPr id="3" name="Titre 2"/>
          <p:cNvSpPr>
            <a:spLocks noGrp="1"/>
          </p:cNvSpPr>
          <p:nvPr>
            <p:ph type="title"/>
          </p:nvPr>
        </p:nvSpPr>
        <p:spPr/>
        <p:txBody>
          <a:bodyPr>
            <a:noAutofit/>
          </a:bodyPr>
          <a:lstStyle/>
          <a:p>
            <a:r>
              <a:rPr lang="fr-BE" sz="3600" dirty="0"/>
              <a:t>Décodage législatif de l’enregistrement préleveur</a:t>
            </a:r>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8200" y="6117986"/>
            <a:ext cx="451884" cy="623383"/>
          </a:xfrm>
          <a:prstGeom prst="rect">
            <a:avLst/>
          </a:prstGeom>
        </p:spPr>
      </p:pic>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5967471"/>
            <a:ext cx="648072" cy="649935"/>
          </a:xfrm>
          <a:prstGeom prst="rect">
            <a:avLst/>
          </a:prstGeom>
        </p:spPr>
      </p:pic>
      <p:sp>
        <p:nvSpPr>
          <p:cNvPr id="4" name="Espace réservé du pied de page 3"/>
          <p:cNvSpPr>
            <a:spLocks noGrp="1"/>
          </p:cNvSpPr>
          <p:nvPr>
            <p:ph type="ftr" sz="quarter" idx="11"/>
          </p:nvPr>
        </p:nvSpPr>
        <p:spPr>
          <a:xfrm>
            <a:off x="3059833" y="6262252"/>
            <a:ext cx="3786691" cy="365125"/>
          </a:xfrm>
        </p:spPr>
        <p:txBody>
          <a:bodyPr/>
          <a:lstStyle/>
          <a:p>
            <a:pPr algn="ctr"/>
            <a:r>
              <a:rPr lang="fr-FR" b="1" dirty="0">
                <a:solidFill>
                  <a:schemeClr val="accent1"/>
                </a:solidFill>
              </a:rPr>
              <a:t>Formation PRÉLEVEURS</a:t>
            </a:r>
            <a:endParaRPr lang="fr-BE" dirty="0">
              <a:solidFill>
                <a:schemeClr val="accent1"/>
              </a:solidFill>
            </a:endParaRPr>
          </a:p>
          <a:p>
            <a:r>
              <a:rPr lang="fr-BE" dirty="0">
                <a:solidFill>
                  <a:schemeClr val="accent1"/>
                </a:solidFill>
              </a:rPr>
              <a:t>P26 – Méthode de prélèvement de matériaux stockés en andains</a:t>
            </a:r>
          </a:p>
        </p:txBody>
      </p:sp>
      <p:sp>
        <p:nvSpPr>
          <p:cNvPr id="7" name="Espace réservé du numéro de diapositive 6"/>
          <p:cNvSpPr>
            <a:spLocks noGrp="1"/>
          </p:cNvSpPr>
          <p:nvPr>
            <p:ph type="sldNum" sz="quarter" idx="12"/>
          </p:nvPr>
        </p:nvSpPr>
        <p:spPr>
          <a:xfrm>
            <a:off x="7164288" y="6181747"/>
            <a:ext cx="1161826" cy="365125"/>
          </a:xfrm>
        </p:spPr>
        <p:txBody>
          <a:bodyPr/>
          <a:lstStyle/>
          <a:p>
            <a:fld id="{1CC86C12-27FA-4E55-AABA-72B19D089AC4}" type="slidenum">
              <a:rPr lang="fr-BE" smtClean="0"/>
              <a:t>18</a:t>
            </a:fld>
            <a:endParaRPr lang="fr-BE" dirty="0"/>
          </a:p>
        </p:txBody>
      </p:sp>
    </p:spTree>
    <p:extLst>
      <p:ext uri="{BB962C8B-B14F-4D97-AF65-F5344CB8AC3E}">
        <p14:creationId xmlns:p14="http://schemas.microsoft.com/office/powerpoint/2010/main" val="27102342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1"/>
          <p:cNvSpPr>
            <a:spLocks noGrp="1"/>
          </p:cNvSpPr>
          <p:nvPr>
            <p:ph idx="1"/>
          </p:nvPr>
        </p:nvSpPr>
        <p:spPr>
          <a:xfrm>
            <a:off x="872069" y="2675468"/>
            <a:ext cx="7812075" cy="2865768"/>
          </a:xfrm>
        </p:spPr>
        <p:txBody>
          <a:bodyPr>
            <a:noAutofit/>
          </a:bodyPr>
          <a:lstStyle/>
          <a:p>
            <a:pPr marL="457200" indent="-457200">
              <a:buFont typeface="+mj-lt"/>
              <a:buAutoNum type="arabicPeriod"/>
            </a:pPr>
            <a:r>
              <a:rPr lang="fr-FR" b="1" dirty="0">
                <a:solidFill>
                  <a:schemeClr val="accent1"/>
                </a:solidFill>
              </a:rPr>
              <a:t>L’enregistrement Préleveur sols : pour qui, pour quoi ?</a:t>
            </a:r>
          </a:p>
          <a:p>
            <a:pPr marL="457200" indent="-457200">
              <a:buFont typeface="+mj-lt"/>
              <a:buAutoNum type="arabicPeriod"/>
            </a:pPr>
            <a:r>
              <a:rPr lang="fr-FR" b="1" dirty="0">
                <a:solidFill>
                  <a:schemeClr val="accent1"/>
                </a:solidFill>
              </a:rPr>
              <a:t>Règles à respecter </a:t>
            </a:r>
          </a:p>
          <a:p>
            <a:pPr marL="457200" indent="-457200">
              <a:buFont typeface="+mj-lt"/>
              <a:buAutoNum type="arabicPeriod"/>
            </a:pPr>
            <a:r>
              <a:rPr lang="fr-FR" b="1" dirty="0">
                <a:solidFill>
                  <a:schemeClr val="accent1"/>
                </a:solidFill>
              </a:rPr>
              <a:t>Contrôle et sanctions</a:t>
            </a:r>
          </a:p>
          <a:p>
            <a:pPr marL="457200" indent="-457200">
              <a:buFont typeface="+mj-lt"/>
              <a:buAutoNum type="arabicPeriod"/>
            </a:pPr>
            <a:r>
              <a:rPr lang="fr-BE" b="1" dirty="0">
                <a:solidFill>
                  <a:schemeClr val="accent1"/>
                </a:solidFill>
              </a:rPr>
              <a:t>Conditions d’obtention de l’enregistrement Préleveur </a:t>
            </a:r>
          </a:p>
          <a:p>
            <a:pPr marL="457200" indent="-457200">
              <a:buFont typeface="+mj-lt"/>
              <a:buAutoNum type="arabicPeriod"/>
            </a:pPr>
            <a:r>
              <a:rPr lang="fr-BE" b="1" dirty="0">
                <a:solidFill>
                  <a:schemeClr val="accent1"/>
                </a:solidFill>
              </a:rPr>
              <a:t>Introduction de la demande</a:t>
            </a:r>
          </a:p>
          <a:p>
            <a:pPr marL="457200" indent="-457200">
              <a:buFont typeface="+mj-lt"/>
              <a:buAutoNum type="arabicPeriod"/>
            </a:pPr>
            <a:r>
              <a:rPr lang="fr-BE" b="1" dirty="0">
                <a:solidFill>
                  <a:schemeClr val="accent1"/>
                </a:solidFill>
              </a:rPr>
              <a:t>Rester informé </a:t>
            </a:r>
          </a:p>
          <a:p>
            <a:pPr marL="457200" indent="-457200">
              <a:buFont typeface="+mj-lt"/>
              <a:buAutoNum type="arabicPeriod"/>
            </a:pPr>
            <a:endParaRPr lang="fr-BE" b="1" dirty="0">
              <a:solidFill>
                <a:schemeClr val="accent1"/>
              </a:solidFill>
            </a:endParaRPr>
          </a:p>
          <a:p>
            <a:pPr marL="457200" indent="-457200">
              <a:buFont typeface="+mj-lt"/>
              <a:buAutoNum type="arabicPeriod"/>
            </a:pPr>
            <a:endParaRPr lang="fr-FR" sz="3200" b="1" dirty="0">
              <a:solidFill>
                <a:schemeClr val="accent1"/>
              </a:solidFill>
            </a:endParaRPr>
          </a:p>
          <a:p>
            <a:pPr marL="457200" indent="-457200">
              <a:buFont typeface="+mj-lt"/>
              <a:buAutoNum type="arabicPeriod"/>
            </a:pPr>
            <a:endParaRPr lang="fr-FR" sz="3200" b="1" dirty="0">
              <a:solidFill>
                <a:schemeClr val="accent1"/>
              </a:solidFill>
            </a:endParaRPr>
          </a:p>
          <a:p>
            <a:pPr marL="457200" indent="-457200">
              <a:buFont typeface="+mj-lt"/>
              <a:buAutoNum type="arabicPeriod"/>
            </a:pPr>
            <a:endParaRPr lang="fr-BE" b="1" cap="all" dirty="0">
              <a:solidFill>
                <a:schemeClr val="accent1"/>
              </a:solidFill>
            </a:endParaRPr>
          </a:p>
        </p:txBody>
      </p:sp>
      <p:sp>
        <p:nvSpPr>
          <p:cNvPr id="3" name="Titre 2"/>
          <p:cNvSpPr>
            <a:spLocks noGrp="1"/>
          </p:cNvSpPr>
          <p:nvPr>
            <p:ph type="title"/>
          </p:nvPr>
        </p:nvSpPr>
        <p:spPr/>
        <p:txBody>
          <a:bodyPr/>
          <a:lstStyle/>
          <a:p>
            <a:r>
              <a:rPr lang="fr-BE" dirty="0"/>
              <a:t>Programme</a:t>
            </a:r>
          </a:p>
        </p:txBody>
      </p:sp>
      <p:pic>
        <p:nvPicPr>
          <p:cNvPr id="5" name="Image 4"/>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8200" y="6117986"/>
            <a:ext cx="451884" cy="623383"/>
          </a:xfrm>
          <a:prstGeom prst="rect">
            <a:avLst/>
          </a:prstGeom>
        </p:spPr>
      </p:pic>
      <p:pic>
        <p:nvPicPr>
          <p:cNvPr id="6" name="Imag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5967471"/>
            <a:ext cx="648072" cy="649935"/>
          </a:xfrm>
          <a:prstGeom prst="rect">
            <a:avLst/>
          </a:prstGeom>
        </p:spPr>
      </p:pic>
      <p:sp>
        <p:nvSpPr>
          <p:cNvPr id="4" name="Espace réservé du pied de page 3"/>
          <p:cNvSpPr>
            <a:spLocks noGrp="1"/>
          </p:cNvSpPr>
          <p:nvPr>
            <p:ph type="ftr" sz="quarter" idx="11"/>
          </p:nvPr>
        </p:nvSpPr>
        <p:spPr>
          <a:xfrm>
            <a:off x="3059833" y="6262252"/>
            <a:ext cx="3786691" cy="365125"/>
          </a:xfrm>
        </p:spPr>
        <p:txBody>
          <a:bodyPr/>
          <a:lstStyle/>
          <a:p>
            <a:pPr algn="ctr"/>
            <a:r>
              <a:rPr lang="fr-FR" b="1" dirty="0">
                <a:solidFill>
                  <a:schemeClr val="accent1"/>
                </a:solidFill>
              </a:rPr>
              <a:t>Formation PRÉLEVEURS</a:t>
            </a:r>
            <a:endParaRPr lang="fr-BE" dirty="0">
              <a:solidFill>
                <a:schemeClr val="accent1"/>
              </a:solidFill>
            </a:endParaRPr>
          </a:p>
          <a:p>
            <a:pPr algn="ctr"/>
            <a:r>
              <a:rPr lang="fr-BE" dirty="0">
                <a:solidFill>
                  <a:schemeClr val="accent1"/>
                </a:solidFill>
              </a:rPr>
              <a:t>Décodage législatif de l’enregistrement préleveur </a:t>
            </a:r>
          </a:p>
        </p:txBody>
      </p:sp>
      <p:sp>
        <p:nvSpPr>
          <p:cNvPr id="7" name="Espace réservé du numéro de diapositive 6"/>
          <p:cNvSpPr>
            <a:spLocks noGrp="1"/>
          </p:cNvSpPr>
          <p:nvPr>
            <p:ph type="sldNum" sz="quarter" idx="12"/>
          </p:nvPr>
        </p:nvSpPr>
        <p:spPr>
          <a:xfrm>
            <a:off x="7164288" y="6181747"/>
            <a:ext cx="1161826" cy="365125"/>
          </a:xfrm>
        </p:spPr>
        <p:txBody>
          <a:bodyPr/>
          <a:lstStyle/>
          <a:p>
            <a:fld id="{1CC86C12-27FA-4E55-AABA-72B19D089AC4}" type="slidenum">
              <a:rPr lang="fr-BE" smtClean="0"/>
              <a:t>2</a:t>
            </a:fld>
            <a:endParaRPr lang="fr-BE" dirty="0"/>
          </a:p>
        </p:txBody>
      </p:sp>
    </p:spTree>
    <p:extLst>
      <p:ext uri="{BB962C8B-B14F-4D97-AF65-F5344CB8AC3E}">
        <p14:creationId xmlns:p14="http://schemas.microsoft.com/office/powerpoint/2010/main" val="18167142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707904" y="332657"/>
            <a:ext cx="5184576" cy="830997"/>
          </a:xfrm>
          <a:prstGeom prst="rect">
            <a:avLst/>
          </a:prstGeom>
          <a:noFill/>
        </p:spPr>
        <p:txBody>
          <a:bodyPr wrap="square" rtlCol="0">
            <a:spAutoFit/>
          </a:bodyPr>
          <a:lstStyle/>
          <a:p>
            <a:pPr algn="r"/>
            <a:r>
              <a:rPr lang="fr-BE" sz="2400" b="1" dirty="0">
                <a:solidFill>
                  <a:schemeClr val="bg1"/>
                </a:solidFill>
              </a:rPr>
              <a:t>L’enregistrement Préleveur sols : </a:t>
            </a:r>
          </a:p>
          <a:p>
            <a:pPr algn="r"/>
            <a:r>
              <a:rPr lang="fr-BE" sz="2400" b="1" dirty="0">
                <a:solidFill>
                  <a:schemeClr val="bg1"/>
                </a:solidFill>
              </a:rPr>
              <a:t>pour qui, pour quoi ?</a:t>
            </a:r>
          </a:p>
        </p:txBody>
      </p:sp>
      <p:sp>
        <p:nvSpPr>
          <p:cNvPr id="9" name="Espace réservé du contenu 1"/>
          <p:cNvSpPr txBox="1">
            <a:spLocks/>
          </p:cNvSpPr>
          <p:nvPr/>
        </p:nvSpPr>
        <p:spPr>
          <a:xfrm>
            <a:off x="611560" y="1484785"/>
            <a:ext cx="8208912" cy="4641380"/>
          </a:xfrm>
          <a:prstGeom prst="rect">
            <a:avLst/>
          </a:prstGeom>
        </p:spPr>
        <p:txBody>
          <a:bodyPr>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fr-BE" b="1" dirty="0">
                <a:solidFill>
                  <a:schemeClr val="accent1">
                    <a:lumMod val="75000"/>
                  </a:schemeClr>
                </a:solidFill>
              </a:rPr>
              <a:t>AGW du 06.12.2018 relatif à la gestion et l’assainissement des sols </a:t>
            </a:r>
            <a:r>
              <a:rPr lang="fr-BE" sz="1700" b="1" i="1" dirty="0">
                <a:solidFill>
                  <a:schemeClr val="accent1">
                    <a:lumMod val="75000"/>
                  </a:schemeClr>
                </a:solidFill>
              </a:rPr>
              <a:t>(Chapitre 3., </a:t>
            </a:r>
            <a:r>
              <a:rPr lang="fr-BE" sz="1700" i="1" dirty="0">
                <a:solidFill>
                  <a:schemeClr val="accent1">
                    <a:lumMod val="75000"/>
                  </a:schemeClr>
                </a:solidFill>
              </a:rPr>
              <a:t>Section 3.)</a:t>
            </a:r>
          </a:p>
          <a:p>
            <a:pPr marL="0" indent="0" algn="just">
              <a:buNone/>
            </a:pPr>
            <a:r>
              <a:rPr lang="fr-BE" sz="2000" u="sng" dirty="0">
                <a:solidFill>
                  <a:schemeClr val="accent1">
                    <a:lumMod val="75000"/>
                  </a:schemeClr>
                </a:solidFill>
              </a:rPr>
              <a:t>Article 48.</a:t>
            </a:r>
            <a:r>
              <a:rPr lang="fr-BE" sz="2000" dirty="0">
                <a:solidFill>
                  <a:schemeClr val="accent1">
                    <a:lumMod val="75000"/>
                  </a:schemeClr>
                </a:solidFill>
              </a:rPr>
              <a:t> </a:t>
            </a:r>
          </a:p>
          <a:p>
            <a:pPr marL="0" indent="0" algn="just">
              <a:buNone/>
            </a:pPr>
            <a:r>
              <a:rPr lang="fr-BE" sz="2000" dirty="0">
                <a:solidFill>
                  <a:schemeClr val="accent1">
                    <a:lumMod val="75000"/>
                  </a:schemeClr>
                </a:solidFill>
              </a:rPr>
              <a:t>Les </a:t>
            </a:r>
            <a:r>
              <a:rPr lang="fr-BE" sz="2000" b="1" dirty="0">
                <a:solidFill>
                  <a:schemeClr val="accent1">
                    <a:lumMod val="75000"/>
                  </a:schemeClr>
                </a:solidFill>
              </a:rPr>
              <a:t>prélèvements d’échantillons de sols* </a:t>
            </a:r>
            <a:r>
              <a:rPr lang="fr-BE" sz="2000" dirty="0">
                <a:solidFill>
                  <a:schemeClr val="accent1">
                    <a:lumMod val="75000"/>
                  </a:schemeClr>
                </a:solidFill>
              </a:rPr>
              <a:t>sont </a:t>
            </a:r>
            <a:r>
              <a:rPr lang="fr-BE" sz="2000" b="1" dirty="0">
                <a:solidFill>
                  <a:schemeClr val="accent1">
                    <a:lumMod val="75000"/>
                  </a:schemeClr>
                </a:solidFill>
              </a:rPr>
              <a:t>exclusivement effectués par des Préleveurs dûment autorisés</a:t>
            </a:r>
            <a:r>
              <a:rPr lang="fr-BE" sz="2000" dirty="0">
                <a:solidFill>
                  <a:schemeClr val="accent1">
                    <a:lumMod val="75000"/>
                  </a:schemeClr>
                </a:solidFill>
              </a:rPr>
              <a:t>, à savoir soit </a:t>
            </a:r>
            <a:r>
              <a:rPr lang="fr-BE" sz="2000" b="1" dirty="0">
                <a:solidFill>
                  <a:schemeClr val="accent1">
                    <a:lumMod val="75000"/>
                  </a:schemeClr>
                </a:solidFill>
              </a:rPr>
              <a:t> :</a:t>
            </a:r>
          </a:p>
          <a:p>
            <a:pPr marL="0" indent="0" algn="just">
              <a:buNone/>
            </a:pPr>
            <a:r>
              <a:rPr lang="fr-BE" sz="2000" dirty="0">
                <a:solidFill>
                  <a:schemeClr val="accent1">
                    <a:lumMod val="75000"/>
                  </a:schemeClr>
                </a:solidFill>
              </a:rPr>
              <a:t>    1. </a:t>
            </a:r>
            <a:r>
              <a:rPr lang="fr-BE" sz="2000" b="1" dirty="0">
                <a:solidFill>
                  <a:schemeClr val="accent1">
                    <a:lumMod val="75000"/>
                  </a:schemeClr>
                </a:solidFill>
              </a:rPr>
              <a:t>Préleveurs enregistrés</a:t>
            </a:r>
          </a:p>
          <a:p>
            <a:pPr marL="0" indent="0" algn="just">
              <a:buNone/>
            </a:pPr>
            <a:r>
              <a:rPr lang="fr-BE" sz="2000" dirty="0">
                <a:solidFill>
                  <a:schemeClr val="accent1">
                    <a:lumMod val="75000"/>
                  </a:schemeClr>
                </a:solidFill>
              </a:rPr>
              <a:t>    2.</a:t>
            </a:r>
            <a:r>
              <a:rPr lang="fr-BE" sz="2000" b="1" dirty="0">
                <a:solidFill>
                  <a:schemeClr val="accent1">
                    <a:lumMod val="75000"/>
                  </a:schemeClr>
                </a:solidFill>
              </a:rPr>
              <a:t>Experts</a:t>
            </a:r>
            <a:r>
              <a:rPr lang="fr-BE" sz="2000" dirty="0">
                <a:solidFill>
                  <a:schemeClr val="accent1">
                    <a:lumMod val="75000"/>
                  </a:schemeClr>
                </a:solidFill>
              </a:rPr>
              <a:t> (personnes intervenant dans l’agrément Expert, reconnues comme habilitées ou compétentes)</a:t>
            </a:r>
          </a:p>
          <a:p>
            <a:pPr marL="0" indent="0" algn="just">
              <a:buNone/>
            </a:pPr>
            <a:endParaRPr lang="fr-BE" sz="2000" dirty="0">
              <a:solidFill>
                <a:schemeClr val="accent1">
                  <a:lumMod val="75000"/>
                </a:schemeClr>
              </a:solidFill>
            </a:endParaRPr>
          </a:p>
          <a:p>
            <a:pPr marL="0" indent="0" algn="just">
              <a:buNone/>
            </a:pPr>
            <a:endParaRPr lang="fr-BE" sz="1000" b="1" dirty="0">
              <a:solidFill>
                <a:schemeClr val="accent1">
                  <a:lumMod val="75000"/>
                </a:schemeClr>
              </a:solidFill>
            </a:endParaRPr>
          </a:p>
          <a:p>
            <a:pPr marL="0" indent="0" algn="just">
              <a:buNone/>
            </a:pPr>
            <a:r>
              <a:rPr lang="fr-BE" sz="1400" b="1" dirty="0">
                <a:solidFill>
                  <a:schemeClr val="accent1">
                    <a:lumMod val="75000"/>
                  </a:schemeClr>
                </a:solidFill>
              </a:rPr>
              <a:t>                  (*) Au sens du décret du 01.03.2018 relatif à la gestion et à l'assainissement des sols _Décret sols:</a:t>
            </a:r>
            <a:endParaRPr lang="fr-BE" sz="1400" dirty="0">
              <a:solidFill>
                <a:schemeClr val="accent1">
                  <a:lumMod val="75000"/>
                </a:schemeClr>
              </a:solidFill>
            </a:endParaRPr>
          </a:p>
          <a:p>
            <a:pPr marL="0" indent="0">
              <a:buNone/>
            </a:pPr>
            <a:endParaRPr lang="fr-BE" sz="1400" b="1" u="sng" dirty="0">
              <a:solidFill>
                <a:schemeClr val="accent1"/>
              </a:solidFill>
            </a:endParaRPr>
          </a:p>
          <a:p>
            <a:pPr lvl="1"/>
            <a:endParaRPr lang="fr-BE" sz="1800" b="1" dirty="0">
              <a:solidFill>
                <a:schemeClr val="accent1"/>
              </a:solidFill>
            </a:endParaRPr>
          </a:p>
        </p:txBody>
      </p:sp>
      <p:sp>
        <p:nvSpPr>
          <p:cNvPr id="5"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7" name="Rectangle 4"/>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8200" y="6117986"/>
            <a:ext cx="451884" cy="623383"/>
          </a:xfrm>
          <a:prstGeom prst="rect">
            <a:avLst/>
          </a:prstGeom>
        </p:spPr>
      </p:pic>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5967471"/>
            <a:ext cx="648072" cy="649935"/>
          </a:xfrm>
          <a:prstGeom prst="rect">
            <a:avLst/>
          </a:prstGeom>
        </p:spPr>
      </p:pic>
      <p:sp>
        <p:nvSpPr>
          <p:cNvPr id="11" name="Espace réservé du pied de page 3"/>
          <p:cNvSpPr>
            <a:spLocks noGrp="1"/>
          </p:cNvSpPr>
          <p:nvPr>
            <p:ph type="ftr" sz="quarter" idx="11"/>
          </p:nvPr>
        </p:nvSpPr>
        <p:spPr>
          <a:xfrm>
            <a:off x="3059833" y="6262252"/>
            <a:ext cx="3786691" cy="365125"/>
          </a:xfrm>
        </p:spPr>
        <p:txBody>
          <a:bodyPr/>
          <a:lstStyle/>
          <a:p>
            <a:pPr algn="ctr"/>
            <a:r>
              <a:rPr lang="fr-FR" b="1" dirty="0">
                <a:solidFill>
                  <a:schemeClr val="accent1"/>
                </a:solidFill>
              </a:rPr>
              <a:t>Formation PRÉLEVEURS</a:t>
            </a:r>
            <a:endParaRPr lang="fr-BE" dirty="0">
              <a:solidFill>
                <a:schemeClr val="accent1"/>
              </a:solidFill>
            </a:endParaRPr>
          </a:p>
          <a:p>
            <a:pPr algn="ctr"/>
            <a:r>
              <a:rPr lang="fr-BE" dirty="0">
                <a:solidFill>
                  <a:schemeClr val="accent1"/>
                </a:solidFill>
              </a:rPr>
              <a:t>Décodage législatif de l’enregistrement préleveur </a:t>
            </a:r>
          </a:p>
        </p:txBody>
      </p:sp>
      <p:sp>
        <p:nvSpPr>
          <p:cNvPr id="12" name="Espace réservé du numéro de diapositive 6"/>
          <p:cNvSpPr>
            <a:spLocks noGrp="1"/>
          </p:cNvSpPr>
          <p:nvPr>
            <p:ph type="sldNum" sz="quarter" idx="12"/>
          </p:nvPr>
        </p:nvSpPr>
        <p:spPr>
          <a:xfrm>
            <a:off x="7164288" y="6181747"/>
            <a:ext cx="1161826" cy="365125"/>
          </a:xfrm>
        </p:spPr>
        <p:txBody>
          <a:bodyPr/>
          <a:lstStyle/>
          <a:p>
            <a:fld id="{1CC86C12-27FA-4E55-AABA-72B19D089AC4}" type="slidenum">
              <a:rPr lang="fr-BE" smtClean="0"/>
              <a:t>3</a:t>
            </a:fld>
            <a:endParaRPr lang="fr-BE" dirty="0"/>
          </a:p>
        </p:txBody>
      </p:sp>
      <p:pic>
        <p:nvPicPr>
          <p:cNvPr id="2" name="Image 1">
            <a:extLst>
              <a:ext uri="{FF2B5EF4-FFF2-40B4-BE49-F238E27FC236}">
                <a16:creationId xmlns:a16="http://schemas.microsoft.com/office/drawing/2014/main" xmlns="" id="{DE8B3D6A-F794-4130-95CF-C8D0558B1B5A}"/>
              </a:ext>
            </a:extLst>
          </p:cNvPr>
          <p:cNvPicPr>
            <a:picLocks noChangeAspect="1"/>
          </p:cNvPicPr>
          <p:nvPr/>
        </p:nvPicPr>
        <p:blipFill>
          <a:blip r:embed="rId5"/>
          <a:stretch>
            <a:fillRect/>
          </a:stretch>
        </p:blipFill>
        <p:spPr>
          <a:xfrm>
            <a:off x="1403648" y="5254094"/>
            <a:ext cx="6116935" cy="573073"/>
          </a:xfrm>
          <a:prstGeom prst="rect">
            <a:avLst/>
          </a:prstGeom>
        </p:spPr>
      </p:pic>
    </p:spTree>
    <p:extLst>
      <p:ext uri="{BB962C8B-B14F-4D97-AF65-F5344CB8AC3E}">
        <p14:creationId xmlns:p14="http://schemas.microsoft.com/office/powerpoint/2010/main" val="25134969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707904" y="332657"/>
            <a:ext cx="5184576" cy="830997"/>
          </a:xfrm>
          <a:prstGeom prst="rect">
            <a:avLst/>
          </a:prstGeom>
          <a:noFill/>
        </p:spPr>
        <p:txBody>
          <a:bodyPr wrap="square" rtlCol="0">
            <a:spAutoFit/>
          </a:bodyPr>
          <a:lstStyle/>
          <a:p>
            <a:pPr algn="r"/>
            <a:r>
              <a:rPr lang="fr-BE" sz="2400" b="1" dirty="0">
                <a:solidFill>
                  <a:schemeClr val="bg1"/>
                </a:solidFill>
              </a:rPr>
              <a:t>L’enregistrement Préleveur sols : </a:t>
            </a:r>
          </a:p>
          <a:p>
            <a:pPr algn="r"/>
            <a:r>
              <a:rPr lang="fr-BE" sz="2400" b="1" dirty="0">
                <a:solidFill>
                  <a:schemeClr val="bg1"/>
                </a:solidFill>
              </a:rPr>
              <a:t>pour qui, pour quoi ?</a:t>
            </a:r>
          </a:p>
        </p:txBody>
      </p:sp>
      <p:sp>
        <p:nvSpPr>
          <p:cNvPr id="9" name="Espace réservé du contenu 1"/>
          <p:cNvSpPr txBox="1">
            <a:spLocks/>
          </p:cNvSpPr>
          <p:nvPr/>
        </p:nvSpPr>
        <p:spPr>
          <a:xfrm>
            <a:off x="611560" y="1484785"/>
            <a:ext cx="8208912" cy="4641380"/>
          </a:xfrm>
          <a:prstGeom prst="rect">
            <a:avLst/>
          </a:prstGeom>
        </p:spPr>
        <p:txBody>
          <a:bodyPr>
            <a:normAutofit fontScale="925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just">
              <a:buNone/>
            </a:pPr>
            <a:r>
              <a:rPr lang="fr-BE" b="1" dirty="0">
                <a:solidFill>
                  <a:schemeClr val="accent1">
                    <a:lumMod val="75000"/>
                  </a:schemeClr>
                </a:solidFill>
              </a:rPr>
              <a:t>Le</a:t>
            </a:r>
            <a:r>
              <a:rPr lang="fr-BE" dirty="0">
                <a:solidFill>
                  <a:schemeClr val="accent1">
                    <a:lumMod val="75000"/>
                  </a:schemeClr>
                </a:solidFill>
              </a:rPr>
              <a:t> </a:t>
            </a:r>
            <a:r>
              <a:rPr lang="fr-BE" b="1" dirty="0">
                <a:solidFill>
                  <a:schemeClr val="accent1">
                    <a:lumMod val="75000"/>
                  </a:schemeClr>
                </a:solidFill>
              </a:rPr>
              <a:t>recours à un Préleveur sols dûment autorisé est requis pour réaliser les prélèvements de sols </a:t>
            </a:r>
            <a:r>
              <a:rPr lang="fr-BE" dirty="0">
                <a:solidFill>
                  <a:schemeClr val="accent1">
                    <a:lumMod val="75000"/>
                  </a:schemeClr>
                </a:solidFill>
              </a:rPr>
              <a:t>: </a:t>
            </a:r>
          </a:p>
          <a:p>
            <a:pPr marL="0" indent="0">
              <a:buNone/>
            </a:pPr>
            <a:endParaRPr lang="fr-BE" b="1" dirty="0">
              <a:solidFill>
                <a:schemeClr val="accent1">
                  <a:lumMod val="75000"/>
                </a:schemeClr>
              </a:solidFill>
            </a:endParaRPr>
          </a:p>
          <a:p>
            <a:pPr marL="457200" indent="-457200" algn="just">
              <a:buAutoNum type="arabicPeriod"/>
            </a:pPr>
            <a:r>
              <a:rPr lang="fr-BE" dirty="0">
                <a:solidFill>
                  <a:schemeClr val="accent1">
                    <a:lumMod val="75000"/>
                  </a:schemeClr>
                </a:solidFill>
              </a:rPr>
              <a:t>dans le cadre des dispositions du décret du 01.03.2018 relatif à la gestion et à l'assainissement des sols _</a:t>
            </a:r>
            <a:r>
              <a:rPr lang="fr-BE" b="1" dirty="0">
                <a:solidFill>
                  <a:schemeClr val="accent1">
                    <a:lumMod val="75000"/>
                  </a:schemeClr>
                </a:solidFill>
              </a:rPr>
              <a:t>Décret sols</a:t>
            </a:r>
            <a:endParaRPr lang="fr-BE" b="1" dirty="0">
              <a:solidFill>
                <a:schemeClr val="accent1">
                  <a:lumMod val="75000"/>
                </a:schemeClr>
              </a:solidFill>
              <a:highlight>
                <a:srgbClr val="FFFF00"/>
              </a:highlight>
            </a:endParaRPr>
          </a:p>
          <a:p>
            <a:pPr marL="924243" lvl="2" indent="-342900" algn="just">
              <a:buFont typeface="Wingdings" panose="05000000000000000000" pitchFamily="2" charset="2"/>
              <a:buChar char="Ø"/>
            </a:pPr>
            <a:r>
              <a:rPr lang="fr-BE" b="1" dirty="0">
                <a:solidFill>
                  <a:schemeClr val="accent1">
                    <a:lumMod val="75000"/>
                  </a:schemeClr>
                </a:solidFill>
              </a:rPr>
              <a:t>respect du CWEA et du CWBP</a:t>
            </a:r>
          </a:p>
          <a:p>
            <a:pPr marL="924243" lvl="2" indent="-342900" algn="just">
              <a:buFont typeface="Wingdings" panose="05000000000000000000" pitchFamily="2" charset="2"/>
              <a:buChar char="Ø"/>
            </a:pPr>
            <a:r>
              <a:rPr lang="fr-BE" b="1" dirty="0">
                <a:solidFill>
                  <a:schemeClr val="accent1">
                    <a:lumMod val="75000"/>
                  </a:schemeClr>
                </a:solidFill>
              </a:rPr>
              <a:t>Contrôle :  </a:t>
            </a:r>
          </a:p>
          <a:p>
            <a:pPr marL="924243" lvl="2" indent="-342900" algn="just">
              <a:buFont typeface="Arial" panose="020B0604020202020204" pitchFamily="34" charset="0"/>
              <a:buChar char="•"/>
            </a:pPr>
            <a:r>
              <a:rPr lang="fr-BE" b="1" dirty="0">
                <a:solidFill>
                  <a:schemeClr val="accent1">
                    <a:lumMod val="75000"/>
                  </a:schemeClr>
                </a:solidFill>
              </a:rPr>
              <a:t>Administration </a:t>
            </a:r>
            <a:r>
              <a:rPr lang="fr-BE" dirty="0">
                <a:solidFill>
                  <a:schemeClr val="accent1">
                    <a:lumMod val="75000"/>
                  </a:schemeClr>
                </a:solidFill>
              </a:rPr>
              <a:t>(Direction de l’Assainissement des </a:t>
            </a:r>
            <a:r>
              <a:rPr lang="fr-BE" dirty="0" err="1">
                <a:solidFill>
                  <a:schemeClr val="accent1">
                    <a:lumMod val="75000"/>
                  </a:schemeClr>
                </a:solidFill>
              </a:rPr>
              <a:t>Sols_DAS</a:t>
            </a:r>
            <a:r>
              <a:rPr lang="fr-BE" dirty="0">
                <a:solidFill>
                  <a:schemeClr val="accent1">
                    <a:lumMod val="75000"/>
                  </a:schemeClr>
                </a:solidFill>
              </a:rPr>
              <a:t>) : contrôle de la conformité des études réalisées, par les Experts agréés, dans le cadre du Décret sol (EO, EC, </a:t>
            </a:r>
            <a:r>
              <a:rPr lang="fr-BE" dirty="0" err="1">
                <a:solidFill>
                  <a:schemeClr val="accent1">
                    <a:lumMod val="75000"/>
                  </a:schemeClr>
                </a:solidFill>
              </a:rPr>
              <a:t>ECo</a:t>
            </a:r>
            <a:r>
              <a:rPr lang="fr-BE" dirty="0">
                <a:solidFill>
                  <a:schemeClr val="accent1">
                    <a:lumMod val="75000"/>
                  </a:schemeClr>
                </a:solidFill>
              </a:rPr>
              <a:t>, </a:t>
            </a:r>
            <a:r>
              <a:rPr lang="fr-BE" dirty="0" err="1">
                <a:solidFill>
                  <a:schemeClr val="accent1">
                    <a:lumMod val="75000"/>
                  </a:schemeClr>
                </a:solidFill>
              </a:rPr>
              <a:t>EvF</a:t>
            </a:r>
            <a:r>
              <a:rPr lang="fr-BE" dirty="0">
                <a:solidFill>
                  <a:schemeClr val="accent1">
                    <a:lumMod val="75000"/>
                  </a:schemeClr>
                </a:solidFill>
              </a:rPr>
              <a:t>, Mesures gestion immédiates, ...) </a:t>
            </a:r>
          </a:p>
          <a:p>
            <a:pPr marL="924243" lvl="2" indent="-342900" algn="just">
              <a:buFont typeface="Arial" panose="020B0604020202020204" pitchFamily="34" charset="0"/>
              <a:buChar char="•"/>
            </a:pPr>
            <a:r>
              <a:rPr lang="fr-BE" b="1" dirty="0" err="1">
                <a:solidFill>
                  <a:schemeClr val="accent1">
                    <a:lumMod val="75000"/>
                  </a:schemeClr>
                </a:solidFill>
              </a:rPr>
              <a:t>ISSeP</a:t>
            </a:r>
            <a:r>
              <a:rPr lang="fr-BE" b="1" dirty="0">
                <a:solidFill>
                  <a:schemeClr val="accent1">
                    <a:lumMod val="75000"/>
                  </a:schemeClr>
                </a:solidFill>
              </a:rPr>
              <a:t> : </a:t>
            </a:r>
            <a:r>
              <a:rPr lang="fr-BE" dirty="0">
                <a:solidFill>
                  <a:schemeClr val="accent1">
                    <a:lumMod val="75000"/>
                  </a:schemeClr>
                </a:solidFill>
              </a:rPr>
              <a:t>contrôle des prestations de terrain  (art 33 AGW du 06.12.2018)</a:t>
            </a:r>
          </a:p>
          <a:p>
            <a:pPr marL="924243" lvl="2" indent="-342900" algn="just">
              <a:buFont typeface="Arial" panose="020B0604020202020204" pitchFamily="34" charset="0"/>
              <a:buChar char="•"/>
            </a:pPr>
            <a:endParaRPr lang="fr-BE" dirty="0">
              <a:solidFill>
                <a:schemeClr val="accent1">
                  <a:lumMod val="75000"/>
                </a:schemeClr>
              </a:solidFill>
            </a:endParaRPr>
          </a:p>
          <a:p>
            <a:pPr marL="457200" indent="-457200" algn="just">
              <a:buAutoNum type="arabicPeriod"/>
            </a:pPr>
            <a:endParaRPr lang="fr-BE" dirty="0">
              <a:solidFill>
                <a:schemeClr val="accent1">
                  <a:lumMod val="75000"/>
                </a:schemeClr>
              </a:solidFill>
            </a:endParaRPr>
          </a:p>
          <a:p>
            <a:pPr marL="457200" indent="-457200" algn="just">
              <a:buAutoNum type="arabicPeriod"/>
            </a:pPr>
            <a:endParaRPr lang="fr-BE" dirty="0">
              <a:solidFill>
                <a:schemeClr val="accent1">
                  <a:lumMod val="75000"/>
                </a:schemeClr>
              </a:solidFill>
            </a:endParaRPr>
          </a:p>
          <a:p>
            <a:pPr marL="457200" indent="-457200" algn="just">
              <a:buAutoNum type="arabicPeriod"/>
            </a:pPr>
            <a:endParaRPr lang="fr-FR" dirty="0">
              <a:solidFill>
                <a:schemeClr val="accent1">
                  <a:lumMod val="75000"/>
                </a:schemeClr>
              </a:solidFill>
            </a:endParaRPr>
          </a:p>
          <a:p>
            <a:pPr marL="0" indent="0">
              <a:buNone/>
            </a:pPr>
            <a:endParaRPr lang="fr-BE" dirty="0">
              <a:solidFill>
                <a:schemeClr val="accent1"/>
              </a:solidFill>
            </a:endParaRPr>
          </a:p>
          <a:p>
            <a:pPr marL="0" indent="0">
              <a:buNone/>
            </a:pPr>
            <a:endParaRPr lang="fr-BE" b="1" u="sng" dirty="0">
              <a:solidFill>
                <a:schemeClr val="accent1"/>
              </a:solidFill>
            </a:endParaRPr>
          </a:p>
          <a:p>
            <a:pPr lvl="1"/>
            <a:endParaRPr lang="fr-BE" sz="1800" b="1" dirty="0">
              <a:solidFill>
                <a:schemeClr val="accent1"/>
              </a:solidFill>
            </a:endParaRPr>
          </a:p>
        </p:txBody>
      </p:sp>
      <p:sp>
        <p:nvSpPr>
          <p:cNvPr id="5"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7" name="Rectangle 4"/>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8200" y="6117986"/>
            <a:ext cx="451884" cy="623383"/>
          </a:xfrm>
          <a:prstGeom prst="rect">
            <a:avLst/>
          </a:prstGeom>
        </p:spPr>
      </p:pic>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5967471"/>
            <a:ext cx="648072" cy="649935"/>
          </a:xfrm>
          <a:prstGeom prst="rect">
            <a:avLst/>
          </a:prstGeom>
        </p:spPr>
      </p:pic>
      <p:sp>
        <p:nvSpPr>
          <p:cNvPr id="11" name="Espace réservé du pied de page 3"/>
          <p:cNvSpPr>
            <a:spLocks noGrp="1"/>
          </p:cNvSpPr>
          <p:nvPr>
            <p:ph type="ftr" sz="quarter" idx="11"/>
          </p:nvPr>
        </p:nvSpPr>
        <p:spPr>
          <a:xfrm>
            <a:off x="3059833" y="6262252"/>
            <a:ext cx="3786691" cy="365125"/>
          </a:xfrm>
        </p:spPr>
        <p:txBody>
          <a:bodyPr/>
          <a:lstStyle/>
          <a:p>
            <a:pPr algn="ctr"/>
            <a:r>
              <a:rPr lang="fr-FR" b="1" dirty="0">
                <a:solidFill>
                  <a:schemeClr val="accent1"/>
                </a:solidFill>
              </a:rPr>
              <a:t>Formation PRÉLEVEURS</a:t>
            </a:r>
            <a:endParaRPr lang="fr-BE" dirty="0">
              <a:solidFill>
                <a:schemeClr val="accent1"/>
              </a:solidFill>
            </a:endParaRPr>
          </a:p>
          <a:p>
            <a:pPr algn="ctr"/>
            <a:r>
              <a:rPr lang="fr-BE" dirty="0">
                <a:solidFill>
                  <a:schemeClr val="accent1"/>
                </a:solidFill>
              </a:rPr>
              <a:t>Décodage législatif de l’enregistrement préleveur </a:t>
            </a:r>
          </a:p>
        </p:txBody>
      </p:sp>
      <p:sp>
        <p:nvSpPr>
          <p:cNvPr id="12" name="Espace réservé du numéro de diapositive 6"/>
          <p:cNvSpPr>
            <a:spLocks noGrp="1"/>
          </p:cNvSpPr>
          <p:nvPr>
            <p:ph type="sldNum" sz="quarter" idx="12"/>
          </p:nvPr>
        </p:nvSpPr>
        <p:spPr>
          <a:xfrm>
            <a:off x="7164288" y="6181747"/>
            <a:ext cx="1161826" cy="365125"/>
          </a:xfrm>
        </p:spPr>
        <p:txBody>
          <a:bodyPr/>
          <a:lstStyle/>
          <a:p>
            <a:fld id="{1CC86C12-27FA-4E55-AABA-72B19D089AC4}" type="slidenum">
              <a:rPr lang="fr-BE" smtClean="0"/>
              <a:t>4</a:t>
            </a:fld>
            <a:endParaRPr lang="fr-BE" dirty="0"/>
          </a:p>
        </p:txBody>
      </p:sp>
    </p:spTree>
    <p:extLst>
      <p:ext uri="{BB962C8B-B14F-4D97-AF65-F5344CB8AC3E}">
        <p14:creationId xmlns:p14="http://schemas.microsoft.com/office/powerpoint/2010/main" val="31563149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707904" y="332657"/>
            <a:ext cx="5184576" cy="830997"/>
          </a:xfrm>
          <a:prstGeom prst="rect">
            <a:avLst/>
          </a:prstGeom>
          <a:noFill/>
        </p:spPr>
        <p:txBody>
          <a:bodyPr wrap="square" rtlCol="0">
            <a:spAutoFit/>
          </a:bodyPr>
          <a:lstStyle/>
          <a:p>
            <a:pPr algn="r"/>
            <a:r>
              <a:rPr lang="fr-BE" sz="2400" b="1" dirty="0">
                <a:solidFill>
                  <a:schemeClr val="bg1"/>
                </a:solidFill>
              </a:rPr>
              <a:t>L’enregistrement Préleveur sols : </a:t>
            </a:r>
          </a:p>
          <a:p>
            <a:pPr algn="r"/>
            <a:r>
              <a:rPr lang="fr-BE" sz="2400" b="1" dirty="0">
                <a:solidFill>
                  <a:schemeClr val="bg1"/>
                </a:solidFill>
              </a:rPr>
              <a:t>pour qui, pour quoi ?</a:t>
            </a:r>
          </a:p>
        </p:txBody>
      </p:sp>
      <p:sp>
        <p:nvSpPr>
          <p:cNvPr id="9" name="Espace réservé du contenu 1"/>
          <p:cNvSpPr txBox="1">
            <a:spLocks/>
          </p:cNvSpPr>
          <p:nvPr/>
        </p:nvSpPr>
        <p:spPr>
          <a:xfrm>
            <a:off x="611560" y="1484785"/>
            <a:ext cx="8208912" cy="4482686"/>
          </a:xfrm>
          <a:prstGeom prst="rect">
            <a:avLst/>
          </a:prstGeom>
        </p:spPr>
        <p:txBody>
          <a:bodyPr>
            <a:normAutofit lnSpcReduction="1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just">
              <a:buNone/>
            </a:pPr>
            <a:r>
              <a:rPr lang="fr-BE" b="1" dirty="0">
                <a:solidFill>
                  <a:schemeClr val="accent1">
                    <a:lumMod val="75000"/>
                  </a:schemeClr>
                </a:solidFill>
              </a:rPr>
              <a:t>Le</a:t>
            </a:r>
            <a:r>
              <a:rPr lang="fr-BE" dirty="0">
                <a:solidFill>
                  <a:schemeClr val="accent1">
                    <a:lumMod val="75000"/>
                  </a:schemeClr>
                </a:solidFill>
              </a:rPr>
              <a:t> </a:t>
            </a:r>
            <a:r>
              <a:rPr lang="fr-BE" b="1" dirty="0">
                <a:solidFill>
                  <a:schemeClr val="accent1">
                    <a:lumMod val="75000"/>
                  </a:schemeClr>
                </a:solidFill>
              </a:rPr>
              <a:t>recours à un Préleveur sols dûment autorisé est requis pour réaliser les prélèvements de sols </a:t>
            </a:r>
            <a:r>
              <a:rPr lang="fr-BE" dirty="0">
                <a:solidFill>
                  <a:schemeClr val="accent1">
                    <a:lumMod val="75000"/>
                  </a:schemeClr>
                </a:solidFill>
              </a:rPr>
              <a:t>: </a:t>
            </a:r>
          </a:p>
          <a:p>
            <a:pPr marL="0" indent="0">
              <a:buNone/>
            </a:pPr>
            <a:endParaRPr lang="fr-BE" dirty="0">
              <a:solidFill>
                <a:schemeClr val="accent1">
                  <a:lumMod val="75000"/>
                </a:schemeClr>
              </a:solidFill>
            </a:endParaRPr>
          </a:p>
          <a:p>
            <a:pPr marL="457200" lvl="1" indent="-457200" algn="just">
              <a:buAutoNum type="arabicPeriod" startAt="2"/>
            </a:pPr>
            <a:r>
              <a:rPr lang="fr-BE" dirty="0">
                <a:solidFill>
                  <a:schemeClr val="accent1">
                    <a:lumMod val="75000"/>
                  </a:schemeClr>
                </a:solidFill>
              </a:rPr>
              <a:t>dans le cadre des dispositions de l’AGW du 05.07.2018 relatif à la gestion et à la traçabilité des terres et modifiant diverses dispositions en la matière _</a:t>
            </a:r>
            <a:r>
              <a:rPr lang="fr-BE" b="1" dirty="0">
                <a:solidFill>
                  <a:schemeClr val="accent1">
                    <a:lumMod val="75000"/>
                  </a:schemeClr>
                </a:solidFill>
              </a:rPr>
              <a:t>AGW terres excavées : </a:t>
            </a:r>
          </a:p>
          <a:p>
            <a:pPr marL="924243" lvl="2" indent="-342900" algn="just">
              <a:buFont typeface="Wingdings" panose="05000000000000000000" pitchFamily="2" charset="2"/>
              <a:buChar char="Ø"/>
            </a:pPr>
            <a:r>
              <a:rPr lang="fr-BE" b="1" dirty="0">
                <a:solidFill>
                  <a:schemeClr val="accent1">
                    <a:lumMod val="75000"/>
                  </a:schemeClr>
                </a:solidFill>
              </a:rPr>
              <a:t>respect du CWEA et du GRGT</a:t>
            </a:r>
          </a:p>
          <a:p>
            <a:pPr marL="924243" lvl="2" indent="-342900" algn="just">
              <a:buFont typeface="Wingdings" panose="05000000000000000000" pitchFamily="2" charset="2"/>
              <a:buChar char="Ø"/>
            </a:pPr>
            <a:r>
              <a:rPr lang="fr-BE" b="1" dirty="0">
                <a:solidFill>
                  <a:schemeClr val="accent1">
                    <a:lumMod val="75000"/>
                  </a:schemeClr>
                </a:solidFill>
              </a:rPr>
              <a:t>Contrôle : WALTERRE</a:t>
            </a:r>
            <a:r>
              <a:rPr lang="fr-BE" dirty="0">
                <a:solidFill>
                  <a:schemeClr val="accent1">
                    <a:lumMod val="75000"/>
                  </a:schemeClr>
                </a:solidFill>
              </a:rPr>
              <a:t>, par le biais du contrôle du rapport de qualité des terres réalisé par un Expert agréé ou par une installation</a:t>
            </a:r>
          </a:p>
          <a:p>
            <a:pPr marL="924243" lvl="2" indent="-342900" algn="just">
              <a:buFont typeface="Wingdings" panose="05000000000000000000" pitchFamily="2" charset="2"/>
              <a:buChar char="Ø"/>
            </a:pPr>
            <a:endParaRPr lang="fr-BE" dirty="0">
              <a:solidFill>
                <a:schemeClr val="accent1">
                  <a:lumMod val="75000"/>
                </a:schemeClr>
              </a:solidFill>
            </a:endParaRPr>
          </a:p>
          <a:p>
            <a:pPr marL="924243" lvl="2" indent="-342900" algn="just">
              <a:buFont typeface="Wingdings" panose="05000000000000000000" pitchFamily="2" charset="2"/>
              <a:buChar char="Ø"/>
            </a:pPr>
            <a:endParaRPr lang="fr-BE" dirty="0">
              <a:solidFill>
                <a:schemeClr val="accent1">
                  <a:lumMod val="75000"/>
                </a:schemeClr>
              </a:solidFill>
            </a:endParaRPr>
          </a:p>
          <a:p>
            <a:pPr marL="581343" lvl="2" indent="0" algn="just">
              <a:buNone/>
            </a:pPr>
            <a:r>
              <a:rPr lang="fr-BE" sz="1700" b="1" dirty="0" err="1">
                <a:solidFill>
                  <a:schemeClr val="accent1">
                    <a:lumMod val="75000"/>
                  </a:schemeClr>
                </a:solidFill>
              </a:rPr>
              <a:t>Rmq</a:t>
            </a:r>
            <a:r>
              <a:rPr lang="fr-BE" sz="1700" b="1" dirty="0">
                <a:solidFill>
                  <a:schemeClr val="accent1">
                    <a:lumMod val="75000"/>
                  </a:schemeClr>
                </a:solidFill>
              </a:rPr>
              <a:t> : report </a:t>
            </a:r>
            <a:r>
              <a:rPr lang="fr-BE" sz="1700" dirty="0">
                <a:solidFill>
                  <a:schemeClr val="accent1">
                    <a:lumMod val="75000"/>
                  </a:schemeClr>
                </a:solidFill>
              </a:rPr>
              <a:t>de la date d’entrée en vigueur </a:t>
            </a:r>
            <a:r>
              <a:rPr lang="fr-BE" sz="1700" b="1" dirty="0">
                <a:solidFill>
                  <a:schemeClr val="accent1">
                    <a:lumMod val="75000"/>
                  </a:schemeClr>
                </a:solidFill>
              </a:rPr>
              <a:t>au 01.05.2020</a:t>
            </a:r>
            <a:r>
              <a:rPr lang="fr-BE" sz="1700" dirty="0">
                <a:solidFill>
                  <a:schemeClr val="accent1">
                    <a:lumMod val="75000"/>
                  </a:schemeClr>
                </a:solidFill>
              </a:rPr>
              <a:t> (AGW du 25.10.2019)</a:t>
            </a:r>
          </a:p>
          <a:p>
            <a:pPr marL="0" indent="0" algn="just">
              <a:buNone/>
            </a:pPr>
            <a:endParaRPr lang="fr-BE" dirty="0">
              <a:solidFill>
                <a:schemeClr val="accent1">
                  <a:lumMod val="75000"/>
                </a:schemeClr>
              </a:solidFill>
            </a:endParaRPr>
          </a:p>
          <a:p>
            <a:pPr marL="457200" indent="-457200" algn="just">
              <a:buAutoNum type="arabicPeriod"/>
            </a:pPr>
            <a:endParaRPr lang="fr-BE" dirty="0">
              <a:solidFill>
                <a:schemeClr val="accent1">
                  <a:lumMod val="75000"/>
                </a:schemeClr>
              </a:solidFill>
            </a:endParaRPr>
          </a:p>
          <a:p>
            <a:pPr marL="457200" indent="-457200" algn="just">
              <a:buAutoNum type="arabicPeriod"/>
            </a:pPr>
            <a:endParaRPr lang="fr-FR" dirty="0">
              <a:solidFill>
                <a:schemeClr val="accent1">
                  <a:lumMod val="75000"/>
                </a:schemeClr>
              </a:solidFill>
            </a:endParaRPr>
          </a:p>
          <a:p>
            <a:pPr marL="0" indent="0">
              <a:buNone/>
            </a:pPr>
            <a:endParaRPr lang="fr-BE" dirty="0">
              <a:solidFill>
                <a:schemeClr val="accent1"/>
              </a:solidFill>
            </a:endParaRPr>
          </a:p>
          <a:p>
            <a:pPr marL="0" indent="0">
              <a:buNone/>
            </a:pPr>
            <a:endParaRPr lang="fr-BE" b="1" u="sng" dirty="0">
              <a:solidFill>
                <a:schemeClr val="accent1"/>
              </a:solidFill>
            </a:endParaRPr>
          </a:p>
          <a:p>
            <a:pPr lvl="1"/>
            <a:endParaRPr lang="fr-BE" sz="1800" b="1" dirty="0">
              <a:solidFill>
                <a:schemeClr val="accent1"/>
              </a:solidFill>
            </a:endParaRPr>
          </a:p>
        </p:txBody>
      </p:sp>
      <p:sp>
        <p:nvSpPr>
          <p:cNvPr id="5"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7" name="Rectangle 4"/>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8200" y="6117986"/>
            <a:ext cx="451884" cy="623383"/>
          </a:xfrm>
          <a:prstGeom prst="rect">
            <a:avLst/>
          </a:prstGeom>
        </p:spPr>
      </p:pic>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5967471"/>
            <a:ext cx="648072" cy="649935"/>
          </a:xfrm>
          <a:prstGeom prst="rect">
            <a:avLst/>
          </a:prstGeom>
        </p:spPr>
      </p:pic>
      <p:sp>
        <p:nvSpPr>
          <p:cNvPr id="11" name="Espace réservé du pied de page 3"/>
          <p:cNvSpPr>
            <a:spLocks noGrp="1"/>
          </p:cNvSpPr>
          <p:nvPr>
            <p:ph type="ftr" sz="quarter" idx="11"/>
          </p:nvPr>
        </p:nvSpPr>
        <p:spPr>
          <a:xfrm>
            <a:off x="3059833" y="6262252"/>
            <a:ext cx="3786691" cy="365125"/>
          </a:xfrm>
        </p:spPr>
        <p:txBody>
          <a:bodyPr/>
          <a:lstStyle/>
          <a:p>
            <a:pPr algn="ctr"/>
            <a:r>
              <a:rPr lang="fr-FR" b="1" dirty="0">
                <a:solidFill>
                  <a:schemeClr val="accent1"/>
                </a:solidFill>
              </a:rPr>
              <a:t>Formation PRÉLEVEURS</a:t>
            </a:r>
            <a:endParaRPr lang="fr-BE" dirty="0">
              <a:solidFill>
                <a:schemeClr val="accent1"/>
              </a:solidFill>
            </a:endParaRPr>
          </a:p>
          <a:p>
            <a:pPr algn="ctr"/>
            <a:r>
              <a:rPr lang="fr-BE" dirty="0">
                <a:solidFill>
                  <a:schemeClr val="accent1"/>
                </a:solidFill>
              </a:rPr>
              <a:t>Décodage législatif de l’enregistrement préleveur </a:t>
            </a:r>
          </a:p>
        </p:txBody>
      </p:sp>
      <p:sp>
        <p:nvSpPr>
          <p:cNvPr id="12" name="Espace réservé du numéro de diapositive 6"/>
          <p:cNvSpPr>
            <a:spLocks noGrp="1"/>
          </p:cNvSpPr>
          <p:nvPr>
            <p:ph type="sldNum" sz="quarter" idx="12"/>
          </p:nvPr>
        </p:nvSpPr>
        <p:spPr>
          <a:xfrm>
            <a:off x="7164288" y="6181747"/>
            <a:ext cx="1161826" cy="365125"/>
          </a:xfrm>
        </p:spPr>
        <p:txBody>
          <a:bodyPr/>
          <a:lstStyle/>
          <a:p>
            <a:fld id="{1CC86C12-27FA-4E55-AABA-72B19D089AC4}" type="slidenum">
              <a:rPr lang="fr-BE" smtClean="0"/>
              <a:t>5</a:t>
            </a:fld>
            <a:endParaRPr lang="fr-BE" dirty="0"/>
          </a:p>
        </p:txBody>
      </p:sp>
    </p:spTree>
    <p:extLst>
      <p:ext uri="{BB962C8B-B14F-4D97-AF65-F5344CB8AC3E}">
        <p14:creationId xmlns:p14="http://schemas.microsoft.com/office/powerpoint/2010/main" val="26210801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707904" y="332657"/>
            <a:ext cx="5184576" cy="830997"/>
          </a:xfrm>
          <a:prstGeom prst="rect">
            <a:avLst/>
          </a:prstGeom>
          <a:noFill/>
        </p:spPr>
        <p:txBody>
          <a:bodyPr wrap="square" rtlCol="0">
            <a:spAutoFit/>
          </a:bodyPr>
          <a:lstStyle/>
          <a:p>
            <a:pPr algn="r"/>
            <a:r>
              <a:rPr lang="fr-BE" sz="2400" b="1" dirty="0">
                <a:solidFill>
                  <a:schemeClr val="bg1"/>
                </a:solidFill>
              </a:rPr>
              <a:t>L’enregistrement Préleveur sols : </a:t>
            </a:r>
          </a:p>
          <a:p>
            <a:pPr algn="r"/>
            <a:r>
              <a:rPr lang="fr-BE" sz="2400" b="1" dirty="0">
                <a:solidFill>
                  <a:schemeClr val="bg1"/>
                </a:solidFill>
              </a:rPr>
              <a:t>Règles à respecter </a:t>
            </a:r>
          </a:p>
        </p:txBody>
      </p:sp>
      <p:sp>
        <p:nvSpPr>
          <p:cNvPr id="9" name="Espace réservé du contenu 1"/>
          <p:cNvSpPr txBox="1">
            <a:spLocks/>
          </p:cNvSpPr>
          <p:nvPr/>
        </p:nvSpPr>
        <p:spPr>
          <a:xfrm>
            <a:off x="611560" y="1484785"/>
            <a:ext cx="7846640" cy="4641380"/>
          </a:xfrm>
          <a:prstGeom prst="rect">
            <a:avLst/>
          </a:prstGeom>
        </p:spPr>
        <p:txBody>
          <a:bodyPr>
            <a:normAutofit fontScale="55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just">
              <a:buNone/>
            </a:pPr>
            <a:r>
              <a:rPr lang="fr-BE" sz="3600" b="1" dirty="0">
                <a:solidFill>
                  <a:schemeClr val="accent1">
                    <a:lumMod val="75000"/>
                  </a:schemeClr>
                </a:solidFill>
              </a:rPr>
              <a:t>AGW du 06.12.2018 relatif à la gestion et l’assainissement des sols </a:t>
            </a:r>
            <a:r>
              <a:rPr lang="fr-BE" sz="3600" b="1" i="1" dirty="0">
                <a:solidFill>
                  <a:schemeClr val="accent1">
                    <a:lumMod val="75000"/>
                  </a:schemeClr>
                </a:solidFill>
              </a:rPr>
              <a:t>(Chapitre 3., </a:t>
            </a:r>
            <a:r>
              <a:rPr lang="fr-BE" sz="3600" i="1" dirty="0">
                <a:solidFill>
                  <a:schemeClr val="accent1">
                    <a:lumMod val="75000"/>
                  </a:schemeClr>
                </a:solidFill>
              </a:rPr>
              <a:t>Section 3.)</a:t>
            </a:r>
          </a:p>
          <a:p>
            <a:pPr marL="0" indent="0" algn="just">
              <a:buNone/>
            </a:pPr>
            <a:endParaRPr lang="fr-BE" u="sng" dirty="0">
              <a:solidFill>
                <a:schemeClr val="accent1">
                  <a:lumMod val="75000"/>
                </a:schemeClr>
              </a:solidFill>
            </a:endParaRPr>
          </a:p>
          <a:p>
            <a:pPr marL="0" indent="0" algn="just">
              <a:buNone/>
            </a:pPr>
            <a:r>
              <a:rPr lang="fr-BE" sz="2900" u="sng" dirty="0">
                <a:solidFill>
                  <a:schemeClr val="accent1">
                    <a:lumMod val="75000"/>
                  </a:schemeClr>
                </a:solidFill>
              </a:rPr>
              <a:t>Article 52.</a:t>
            </a:r>
            <a:r>
              <a:rPr lang="fr-BE" sz="2900" dirty="0">
                <a:solidFill>
                  <a:schemeClr val="accent1">
                    <a:lumMod val="75000"/>
                  </a:schemeClr>
                </a:solidFill>
              </a:rPr>
              <a:t>   Dans l'exercice des activités de prélèvement, tout préleveur sol dûment autorisé :</a:t>
            </a:r>
          </a:p>
          <a:p>
            <a:pPr marL="0" indent="0" algn="just">
              <a:buNone/>
            </a:pPr>
            <a:endParaRPr lang="fr-BE" dirty="0">
              <a:solidFill>
                <a:schemeClr val="accent1">
                  <a:lumMod val="75000"/>
                </a:schemeClr>
              </a:solidFill>
            </a:endParaRPr>
          </a:p>
          <a:p>
            <a:pPr algn="just">
              <a:buFontTx/>
              <a:buChar char="-"/>
            </a:pPr>
            <a:r>
              <a:rPr lang="fr-BE" sz="2700" dirty="0">
                <a:solidFill>
                  <a:schemeClr val="accent1">
                    <a:lumMod val="75000"/>
                  </a:schemeClr>
                </a:solidFill>
              </a:rPr>
              <a:t>effectue les prélèvements </a:t>
            </a:r>
            <a:r>
              <a:rPr lang="fr-BE" sz="2700" b="1" dirty="0">
                <a:solidFill>
                  <a:schemeClr val="accent1">
                    <a:lumMod val="75000"/>
                  </a:schemeClr>
                </a:solidFill>
              </a:rPr>
              <a:t>conformément au CWBP et au CWEA </a:t>
            </a:r>
            <a:r>
              <a:rPr lang="fr-BE" sz="2700" dirty="0">
                <a:solidFill>
                  <a:schemeClr val="accent1">
                    <a:lumMod val="75000"/>
                  </a:schemeClr>
                </a:solidFill>
              </a:rPr>
              <a:t>(pour les prélèvements de sols réalisés dans le cadre du Décret sols) </a:t>
            </a:r>
          </a:p>
          <a:p>
            <a:pPr>
              <a:buFontTx/>
              <a:buChar char="-"/>
            </a:pPr>
            <a:endParaRPr lang="fr-BE" dirty="0">
              <a:solidFill>
                <a:schemeClr val="accent1">
                  <a:lumMod val="75000"/>
                </a:schemeClr>
              </a:solidFill>
            </a:endParaRPr>
          </a:p>
          <a:p>
            <a:pPr marL="581343" lvl="2" indent="0" algn="just">
              <a:buNone/>
            </a:pPr>
            <a:r>
              <a:rPr lang="fr-BE" u="sng" dirty="0" err="1">
                <a:solidFill>
                  <a:schemeClr val="accent1">
                    <a:lumMod val="75000"/>
                  </a:schemeClr>
                </a:solidFill>
              </a:rPr>
              <a:t>Rmq</a:t>
            </a:r>
            <a:r>
              <a:rPr lang="fr-BE" u="sng" dirty="0">
                <a:solidFill>
                  <a:schemeClr val="accent1">
                    <a:lumMod val="75000"/>
                  </a:schemeClr>
                </a:solidFill>
              </a:rPr>
              <a:t> 1 </a:t>
            </a:r>
            <a:r>
              <a:rPr lang="fr-BE" dirty="0">
                <a:solidFill>
                  <a:schemeClr val="accent1">
                    <a:lumMod val="75000"/>
                  </a:schemeClr>
                </a:solidFill>
              </a:rPr>
              <a:t>: Pour les prélèvements de sol réalisés dans le cadre de l’AGW terres excavées, le Préleveur effectue les prélèvements conformément au </a:t>
            </a:r>
            <a:r>
              <a:rPr lang="fr-BE" b="1" dirty="0">
                <a:solidFill>
                  <a:schemeClr val="accent1">
                    <a:lumMod val="75000"/>
                  </a:schemeClr>
                </a:solidFill>
              </a:rPr>
              <a:t>GRGT et au CWEA </a:t>
            </a:r>
            <a:r>
              <a:rPr lang="fr-BE" dirty="0">
                <a:solidFill>
                  <a:schemeClr val="accent1">
                    <a:lumMod val="75000"/>
                  </a:schemeClr>
                </a:solidFill>
              </a:rPr>
              <a:t>(Art 8. de l’AGW terres excavées)</a:t>
            </a:r>
          </a:p>
          <a:p>
            <a:pPr>
              <a:buFontTx/>
              <a:buChar char="-"/>
            </a:pPr>
            <a:endParaRPr lang="fr-BE" dirty="0">
              <a:solidFill>
                <a:schemeClr val="accent1">
                  <a:lumMod val="75000"/>
                </a:schemeClr>
              </a:solidFill>
            </a:endParaRPr>
          </a:p>
          <a:p>
            <a:pPr marL="581343" lvl="2" indent="0" algn="just">
              <a:buNone/>
            </a:pPr>
            <a:r>
              <a:rPr lang="fr-BE" sz="2100" u="sng" dirty="0" err="1">
                <a:solidFill>
                  <a:schemeClr val="accent1">
                    <a:lumMod val="75000"/>
                  </a:schemeClr>
                </a:solidFill>
              </a:rPr>
              <a:t>Rmq</a:t>
            </a:r>
            <a:r>
              <a:rPr lang="fr-BE" sz="2200" u="sng" dirty="0">
                <a:solidFill>
                  <a:schemeClr val="accent1">
                    <a:lumMod val="75000"/>
                  </a:schemeClr>
                </a:solidFill>
              </a:rPr>
              <a:t> 2 </a:t>
            </a:r>
            <a:r>
              <a:rPr lang="fr-BE" sz="2200" dirty="0">
                <a:solidFill>
                  <a:schemeClr val="accent1">
                    <a:lumMod val="75000"/>
                  </a:schemeClr>
                </a:solidFill>
              </a:rPr>
              <a:t>: </a:t>
            </a:r>
            <a:r>
              <a:rPr lang="fr-BE" sz="2100" dirty="0">
                <a:solidFill>
                  <a:schemeClr val="accent1">
                    <a:lumMod val="75000"/>
                  </a:schemeClr>
                </a:solidFill>
              </a:rPr>
              <a:t>En l'absence de méthodes dans le CWEA ou en l'absence de procédures techniques dans le CWBP ou le GRGT, les méthodes ou procédures sont établies ou validées par l'administration après avis de l’</a:t>
            </a:r>
            <a:r>
              <a:rPr lang="fr-BE" sz="2100" dirty="0" err="1">
                <a:solidFill>
                  <a:schemeClr val="accent1">
                    <a:lumMod val="75000"/>
                  </a:schemeClr>
                </a:solidFill>
              </a:rPr>
              <a:t>ISSeP</a:t>
            </a:r>
            <a:endParaRPr lang="fr-BE" sz="2100" dirty="0">
              <a:solidFill>
                <a:schemeClr val="accent1">
                  <a:lumMod val="75000"/>
                </a:schemeClr>
              </a:solidFill>
            </a:endParaRPr>
          </a:p>
          <a:p>
            <a:pPr marL="581343" lvl="2" indent="0" algn="just">
              <a:buNone/>
            </a:pPr>
            <a:endParaRPr lang="fr-BE" sz="2100" dirty="0">
              <a:solidFill>
                <a:schemeClr val="accent1">
                  <a:lumMod val="75000"/>
                </a:schemeClr>
              </a:solidFill>
            </a:endParaRPr>
          </a:p>
          <a:p>
            <a:pPr>
              <a:buFontTx/>
              <a:buChar char="-"/>
            </a:pPr>
            <a:r>
              <a:rPr lang="fr-BE" sz="2700" dirty="0">
                <a:solidFill>
                  <a:schemeClr val="accent1">
                    <a:lumMod val="75000"/>
                  </a:schemeClr>
                </a:solidFill>
              </a:rPr>
              <a:t>effectue les prélèvements </a:t>
            </a:r>
            <a:r>
              <a:rPr lang="fr-BE" sz="2700" b="1" dirty="0">
                <a:solidFill>
                  <a:schemeClr val="accent1">
                    <a:lumMod val="75000"/>
                  </a:schemeClr>
                </a:solidFill>
              </a:rPr>
              <a:t>sous les directives d’un Expert </a:t>
            </a:r>
          </a:p>
          <a:p>
            <a:pPr marL="924243" lvl="2" indent="-342900" algn="just">
              <a:buFont typeface="Wingdings" panose="05000000000000000000" pitchFamily="2" charset="2"/>
              <a:buChar char="Ø"/>
            </a:pPr>
            <a:r>
              <a:rPr lang="fr-BE" dirty="0">
                <a:solidFill>
                  <a:schemeClr val="accent1">
                    <a:lumMod val="75000"/>
                  </a:schemeClr>
                </a:solidFill>
              </a:rPr>
              <a:t>l’Expert défini la stratégie d’investigation </a:t>
            </a:r>
            <a:endParaRPr lang="fr-BE" sz="2100" dirty="0">
              <a:solidFill>
                <a:schemeClr val="accent1">
                  <a:lumMod val="75000"/>
                </a:schemeClr>
              </a:solidFill>
            </a:endParaRPr>
          </a:p>
          <a:p>
            <a:pPr marL="924243" lvl="2" indent="-342900" algn="just">
              <a:buFont typeface="Wingdings" panose="05000000000000000000" pitchFamily="2" charset="2"/>
              <a:buChar char="Ø"/>
            </a:pPr>
            <a:r>
              <a:rPr lang="fr-BE" sz="2100" dirty="0">
                <a:solidFill>
                  <a:schemeClr val="accent1">
                    <a:lumMod val="75000"/>
                  </a:schemeClr>
                </a:solidFill>
              </a:rPr>
              <a:t>les </a:t>
            </a:r>
            <a:r>
              <a:rPr lang="fr-BE" sz="2100" b="1" dirty="0">
                <a:solidFill>
                  <a:schemeClr val="accent1">
                    <a:lumMod val="75000"/>
                  </a:schemeClr>
                </a:solidFill>
              </a:rPr>
              <a:t>prélèvements effectués par le Préleveur doivent être effectués aux endroits identifiés par l’Expert</a:t>
            </a:r>
            <a:endParaRPr lang="fr-BE" sz="2100" dirty="0">
              <a:solidFill>
                <a:schemeClr val="accent1">
                  <a:lumMod val="75000"/>
                </a:schemeClr>
              </a:solidFill>
            </a:endParaRPr>
          </a:p>
          <a:p>
            <a:pPr marL="581343" lvl="2" indent="0">
              <a:buNone/>
            </a:pPr>
            <a:endParaRPr lang="fr-BE" dirty="0">
              <a:solidFill>
                <a:schemeClr val="accent1">
                  <a:lumMod val="75000"/>
                </a:schemeClr>
              </a:solidFill>
            </a:endParaRPr>
          </a:p>
          <a:p>
            <a:pPr marL="581343" lvl="2" indent="0">
              <a:buNone/>
            </a:pPr>
            <a:endParaRPr lang="fr-BE" dirty="0">
              <a:solidFill>
                <a:schemeClr val="accent1">
                  <a:lumMod val="75000"/>
                </a:schemeClr>
              </a:solidFill>
            </a:endParaRPr>
          </a:p>
          <a:p>
            <a:pPr marL="273050" indent="-273050" algn="just">
              <a:buNone/>
            </a:pPr>
            <a:r>
              <a:rPr lang="fr-BE" sz="2700" dirty="0">
                <a:solidFill>
                  <a:schemeClr val="accent1">
                    <a:lumMod val="75000"/>
                  </a:schemeClr>
                </a:solidFill>
              </a:rPr>
              <a:t>-  </a:t>
            </a:r>
            <a:r>
              <a:rPr lang="fr-BE" dirty="0">
                <a:solidFill>
                  <a:schemeClr val="accent1">
                    <a:lumMod val="75000"/>
                  </a:schemeClr>
                </a:solidFill>
              </a:rPr>
              <a:t>     </a:t>
            </a:r>
            <a:r>
              <a:rPr lang="fr-BE" sz="2700" b="1" dirty="0">
                <a:solidFill>
                  <a:schemeClr val="accent1">
                    <a:lumMod val="75000"/>
                  </a:schemeClr>
                </a:solidFill>
              </a:rPr>
              <a:t>complète </a:t>
            </a:r>
            <a:r>
              <a:rPr lang="fr-BE" sz="2700" dirty="0">
                <a:solidFill>
                  <a:schemeClr val="accent1">
                    <a:lumMod val="75000"/>
                  </a:schemeClr>
                </a:solidFill>
              </a:rPr>
              <a:t>et</a:t>
            </a:r>
            <a:r>
              <a:rPr lang="fr-BE" sz="2700" b="1" dirty="0">
                <a:solidFill>
                  <a:schemeClr val="accent1">
                    <a:lumMod val="75000"/>
                  </a:schemeClr>
                </a:solidFill>
              </a:rPr>
              <a:t> signe les fiches de prélèvement </a:t>
            </a:r>
            <a:r>
              <a:rPr lang="fr-BE" sz="2700" dirty="0">
                <a:solidFill>
                  <a:schemeClr val="accent1">
                    <a:lumMod val="75000"/>
                  </a:schemeClr>
                </a:solidFill>
              </a:rPr>
              <a:t>(modèles figurant dans le CWEA)</a:t>
            </a:r>
          </a:p>
          <a:p>
            <a:pPr marL="924243" lvl="2" indent="-342900">
              <a:buFont typeface="Wingdings" panose="05000000000000000000" pitchFamily="2" charset="2"/>
              <a:buChar char="Ø"/>
            </a:pPr>
            <a:r>
              <a:rPr lang="fr-BE" sz="2100" dirty="0">
                <a:solidFill>
                  <a:schemeClr val="accent1">
                    <a:lumMod val="75000"/>
                  </a:schemeClr>
                </a:solidFill>
              </a:rPr>
              <a:t>2 modèles de fiches</a:t>
            </a:r>
            <a:r>
              <a:rPr lang="fr-BE" sz="2200" dirty="0">
                <a:solidFill>
                  <a:schemeClr val="accent1">
                    <a:lumMod val="75000"/>
                  </a:schemeClr>
                </a:solidFill>
              </a:rPr>
              <a:t> : sol en place / terres excavées (andains) </a:t>
            </a:r>
          </a:p>
          <a:p>
            <a:pPr marL="924243" lvl="2" indent="-342900">
              <a:buFont typeface="Wingdings" panose="05000000000000000000" pitchFamily="2" charset="2"/>
              <a:buChar char="Ø"/>
            </a:pPr>
            <a:r>
              <a:rPr lang="fr-BE" sz="2100" dirty="0">
                <a:solidFill>
                  <a:schemeClr val="accent1">
                    <a:lumMod val="75000"/>
                  </a:schemeClr>
                </a:solidFill>
              </a:rPr>
              <a:t>Le </a:t>
            </a:r>
            <a:r>
              <a:rPr lang="fr-BE" dirty="0">
                <a:solidFill>
                  <a:schemeClr val="accent1">
                    <a:lumMod val="75000"/>
                  </a:schemeClr>
                </a:solidFill>
              </a:rPr>
              <a:t>préleveur</a:t>
            </a:r>
            <a:r>
              <a:rPr lang="fr-BE" sz="2100" dirty="0">
                <a:solidFill>
                  <a:schemeClr val="accent1">
                    <a:lumMod val="75000"/>
                  </a:schemeClr>
                </a:solidFill>
              </a:rPr>
              <a:t> </a:t>
            </a:r>
            <a:r>
              <a:rPr lang="fr-BE" sz="2100" b="1" dirty="0">
                <a:solidFill>
                  <a:schemeClr val="accent1">
                    <a:lumMod val="75000"/>
                  </a:schemeClr>
                </a:solidFill>
              </a:rPr>
              <a:t>est responsable de son prélèvement et de sa fiche de prélèvement </a:t>
            </a:r>
            <a:endParaRPr lang="fr-BE" sz="2100" dirty="0">
              <a:solidFill>
                <a:schemeClr val="accent1">
                  <a:lumMod val="75000"/>
                </a:schemeClr>
              </a:solidFill>
            </a:endParaRPr>
          </a:p>
          <a:p>
            <a:pPr>
              <a:buFontTx/>
              <a:buChar char="-"/>
            </a:pPr>
            <a:endParaRPr lang="fr-BE" sz="2100" dirty="0">
              <a:solidFill>
                <a:schemeClr val="accent1">
                  <a:lumMod val="75000"/>
                </a:schemeClr>
              </a:solidFill>
            </a:endParaRPr>
          </a:p>
          <a:p>
            <a:pPr marL="0" indent="0">
              <a:buNone/>
            </a:pPr>
            <a:endParaRPr lang="fr-BE" b="1" u="sng" dirty="0">
              <a:solidFill>
                <a:schemeClr val="accent1"/>
              </a:solidFill>
            </a:endParaRPr>
          </a:p>
          <a:p>
            <a:pPr lvl="1"/>
            <a:endParaRPr lang="fr-BE" sz="1800" b="1" dirty="0">
              <a:solidFill>
                <a:schemeClr val="accent1"/>
              </a:solidFill>
            </a:endParaRPr>
          </a:p>
        </p:txBody>
      </p:sp>
      <p:sp>
        <p:nvSpPr>
          <p:cNvPr id="5"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7" name="Rectangle 4"/>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8200" y="6117986"/>
            <a:ext cx="451884" cy="623383"/>
          </a:xfrm>
          <a:prstGeom prst="rect">
            <a:avLst/>
          </a:prstGeom>
        </p:spPr>
      </p:pic>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5967471"/>
            <a:ext cx="648072" cy="649935"/>
          </a:xfrm>
          <a:prstGeom prst="rect">
            <a:avLst/>
          </a:prstGeom>
        </p:spPr>
      </p:pic>
      <p:sp>
        <p:nvSpPr>
          <p:cNvPr id="11" name="Espace réservé du pied de page 3"/>
          <p:cNvSpPr>
            <a:spLocks noGrp="1"/>
          </p:cNvSpPr>
          <p:nvPr>
            <p:ph type="ftr" sz="quarter" idx="11"/>
          </p:nvPr>
        </p:nvSpPr>
        <p:spPr>
          <a:xfrm>
            <a:off x="3059833" y="6262252"/>
            <a:ext cx="3786691" cy="365125"/>
          </a:xfrm>
        </p:spPr>
        <p:txBody>
          <a:bodyPr/>
          <a:lstStyle/>
          <a:p>
            <a:pPr algn="ctr"/>
            <a:r>
              <a:rPr lang="fr-FR" b="1" dirty="0">
                <a:solidFill>
                  <a:schemeClr val="accent1"/>
                </a:solidFill>
              </a:rPr>
              <a:t>Formation PRÉLEVEURS</a:t>
            </a:r>
            <a:endParaRPr lang="fr-BE" dirty="0">
              <a:solidFill>
                <a:schemeClr val="accent1"/>
              </a:solidFill>
            </a:endParaRPr>
          </a:p>
          <a:p>
            <a:pPr algn="ctr"/>
            <a:r>
              <a:rPr lang="fr-BE" dirty="0">
                <a:solidFill>
                  <a:schemeClr val="accent1"/>
                </a:solidFill>
              </a:rPr>
              <a:t>Décodage législatif de l’enregistrement préleveur </a:t>
            </a:r>
          </a:p>
        </p:txBody>
      </p:sp>
      <p:sp>
        <p:nvSpPr>
          <p:cNvPr id="12" name="Espace réservé du numéro de diapositive 6"/>
          <p:cNvSpPr>
            <a:spLocks noGrp="1"/>
          </p:cNvSpPr>
          <p:nvPr>
            <p:ph type="sldNum" sz="quarter" idx="12"/>
          </p:nvPr>
        </p:nvSpPr>
        <p:spPr>
          <a:xfrm>
            <a:off x="7164288" y="6181747"/>
            <a:ext cx="1161826" cy="365125"/>
          </a:xfrm>
        </p:spPr>
        <p:txBody>
          <a:bodyPr/>
          <a:lstStyle/>
          <a:p>
            <a:fld id="{1CC86C12-27FA-4E55-AABA-72B19D089AC4}" type="slidenum">
              <a:rPr lang="fr-BE" smtClean="0"/>
              <a:t>6</a:t>
            </a:fld>
            <a:endParaRPr lang="fr-BE" dirty="0"/>
          </a:p>
        </p:txBody>
      </p:sp>
    </p:spTree>
    <p:extLst>
      <p:ext uri="{BB962C8B-B14F-4D97-AF65-F5344CB8AC3E}">
        <p14:creationId xmlns:p14="http://schemas.microsoft.com/office/powerpoint/2010/main" val="42518543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707904" y="332657"/>
            <a:ext cx="5184576" cy="830997"/>
          </a:xfrm>
          <a:prstGeom prst="rect">
            <a:avLst/>
          </a:prstGeom>
          <a:noFill/>
        </p:spPr>
        <p:txBody>
          <a:bodyPr wrap="square" rtlCol="0">
            <a:spAutoFit/>
          </a:bodyPr>
          <a:lstStyle/>
          <a:p>
            <a:pPr algn="r"/>
            <a:r>
              <a:rPr lang="fr-BE" sz="2400" b="1" dirty="0">
                <a:solidFill>
                  <a:schemeClr val="bg1"/>
                </a:solidFill>
              </a:rPr>
              <a:t>L’enregistrement Préleveur sols : </a:t>
            </a:r>
          </a:p>
          <a:p>
            <a:pPr algn="r"/>
            <a:r>
              <a:rPr lang="fr-BE" sz="2400" b="1" dirty="0">
                <a:solidFill>
                  <a:schemeClr val="bg1"/>
                </a:solidFill>
              </a:rPr>
              <a:t>Règles à respecter </a:t>
            </a:r>
          </a:p>
        </p:txBody>
      </p:sp>
      <p:sp>
        <p:nvSpPr>
          <p:cNvPr id="9" name="Espace réservé du contenu 1"/>
          <p:cNvSpPr txBox="1">
            <a:spLocks/>
          </p:cNvSpPr>
          <p:nvPr/>
        </p:nvSpPr>
        <p:spPr>
          <a:xfrm>
            <a:off x="611560" y="1484785"/>
            <a:ext cx="7846640" cy="4176463"/>
          </a:xfrm>
          <a:prstGeom prst="rect">
            <a:avLst/>
          </a:prstGeom>
        </p:spPr>
        <p:txBody>
          <a:bodyPr>
            <a:normAutofit fontScale="70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buNone/>
            </a:pPr>
            <a:r>
              <a:rPr lang="fr-BE" sz="2900" b="1" dirty="0">
                <a:solidFill>
                  <a:schemeClr val="accent1">
                    <a:lumMod val="75000"/>
                  </a:schemeClr>
                </a:solidFill>
              </a:rPr>
              <a:t>AGW du 06.12.2018 relatif à la gestion et l’assainissement des sols </a:t>
            </a:r>
            <a:r>
              <a:rPr lang="fr-BE" sz="2900" b="1" i="1" dirty="0">
                <a:solidFill>
                  <a:schemeClr val="accent1">
                    <a:lumMod val="75000"/>
                  </a:schemeClr>
                </a:solidFill>
              </a:rPr>
              <a:t>(Chapitre 3., </a:t>
            </a:r>
            <a:r>
              <a:rPr lang="fr-BE" sz="2900" i="1" dirty="0">
                <a:solidFill>
                  <a:schemeClr val="accent1">
                    <a:lumMod val="75000"/>
                  </a:schemeClr>
                </a:solidFill>
              </a:rPr>
              <a:t>Section 3.)</a:t>
            </a:r>
          </a:p>
          <a:p>
            <a:pPr marL="0" indent="0" algn="just">
              <a:buNone/>
            </a:pPr>
            <a:endParaRPr lang="fr-BE" u="sng" dirty="0">
              <a:solidFill>
                <a:schemeClr val="accent1">
                  <a:lumMod val="75000"/>
                </a:schemeClr>
              </a:solidFill>
            </a:endParaRPr>
          </a:p>
          <a:p>
            <a:pPr marL="0" indent="0" algn="just">
              <a:buNone/>
            </a:pPr>
            <a:r>
              <a:rPr lang="fr-BE" u="sng" dirty="0">
                <a:solidFill>
                  <a:schemeClr val="accent1">
                    <a:lumMod val="75000"/>
                  </a:schemeClr>
                </a:solidFill>
              </a:rPr>
              <a:t>Article 52.</a:t>
            </a:r>
            <a:r>
              <a:rPr lang="fr-BE" dirty="0">
                <a:solidFill>
                  <a:schemeClr val="accent1">
                    <a:lumMod val="75000"/>
                  </a:schemeClr>
                </a:solidFill>
              </a:rPr>
              <a:t> </a:t>
            </a:r>
          </a:p>
          <a:p>
            <a:pPr marL="0" indent="0" algn="just">
              <a:buNone/>
            </a:pPr>
            <a:r>
              <a:rPr lang="fr-BE" dirty="0">
                <a:solidFill>
                  <a:schemeClr val="accent1">
                    <a:lumMod val="75000"/>
                  </a:schemeClr>
                </a:solidFill>
              </a:rPr>
              <a:t>Tout préleveur dûment autorisé est par ailleurs tenu : </a:t>
            </a:r>
          </a:p>
          <a:p>
            <a:pPr marL="0" indent="0" algn="just">
              <a:buNone/>
            </a:pPr>
            <a:endParaRPr lang="fr-BE" dirty="0">
              <a:solidFill>
                <a:schemeClr val="accent1">
                  <a:lumMod val="75000"/>
                </a:schemeClr>
              </a:solidFill>
            </a:endParaRPr>
          </a:p>
          <a:p>
            <a:pPr algn="just">
              <a:buFontTx/>
              <a:buChar char="-"/>
            </a:pPr>
            <a:r>
              <a:rPr lang="fr-BE" dirty="0">
                <a:solidFill>
                  <a:schemeClr val="accent1">
                    <a:lumMod val="75000"/>
                  </a:schemeClr>
                </a:solidFill>
              </a:rPr>
              <a:t>de </a:t>
            </a:r>
            <a:r>
              <a:rPr lang="fr-BE" b="1" dirty="0">
                <a:solidFill>
                  <a:schemeClr val="accent1">
                    <a:lumMod val="75000"/>
                  </a:schemeClr>
                </a:solidFill>
              </a:rPr>
              <a:t>participer aux séances d'informations, de remise à niveau et de formations </a:t>
            </a:r>
            <a:r>
              <a:rPr lang="fr-BE" dirty="0">
                <a:solidFill>
                  <a:schemeClr val="accent1">
                    <a:lumMod val="75000"/>
                  </a:schemeClr>
                </a:solidFill>
              </a:rPr>
              <a:t>reconnues par l'Administration ou son mandataire comme étant en rapport avec ses missions </a:t>
            </a:r>
          </a:p>
          <a:p>
            <a:pPr marL="301943" lvl="1" indent="0">
              <a:buNone/>
            </a:pPr>
            <a:r>
              <a:rPr lang="fr-BE" dirty="0">
                <a:solidFill>
                  <a:schemeClr val="accent1">
                    <a:lumMod val="75000"/>
                  </a:schemeClr>
                </a:solidFill>
              </a:rPr>
              <a:t>(</a:t>
            </a:r>
            <a:r>
              <a:rPr lang="fr-FR" dirty="0">
                <a:solidFill>
                  <a:schemeClr val="accent1">
                    <a:lumMod val="75000"/>
                  </a:schemeClr>
                </a:solidFill>
              </a:rPr>
              <a:t>sessions de formation renseignées sur le portail environnement.wallonie.be :  </a:t>
            </a:r>
            <a:r>
              <a:rPr lang="fr-FR" dirty="0">
                <a:solidFill>
                  <a:schemeClr val="accent1">
                    <a:lumMod val="75000"/>
                  </a:schemeClr>
                </a:solidFill>
                <a:hlinkClick r:id="rId3">
                  <a:extLst>
                    <a:ext uri="{A12FA001-AC4F-418D-AE19-62706E023703}">
                      <ahyp:hlinkClr xmlns:ahyp="http://schemas.microsoft.com/office/drawing/2018/hyperlinkcolor" xmlns="" val="tx"/>
                    </a:ext>
                  </a:extLst>
                </a:hlinkClick>
              </a:rPr>
              <a:t>http://dps.environnement.wallonie.be/home/documents/le-coin-des-specialistes-experts-laboratoires/les-archives-des-formations/formation-preleveurs-112019.html</a:t>
            </a:r>
            <a:r>
              <a:rPr lang="fr-FR" dirty="0">
                <a:solidFill>
                  <a:schemeClr val="accent1">
                    <a:lumMod val="75000"/>
                  </a:schemeClr>
                </a:solidFill>
              </a:rPr>
              <a:t>)</a:t>
            </a:r>
          </a:p>
          <a:p>
            <a:pPr marL="301943" lvl="1" indent="0">
              <a:buNone/>
            </a:pPr>
            <a:endParaRPr lang="fr-FR" dirty="0">
              <a:solidFill>
                <a:schemeClr val="accent1">
                  <a:lumMod val="75000"/>
                </a:schemeClr>
              </a:solidFill>
            </a:endParaRPr>
          </a:p>
          <a:p>
            <a:pPr algn="just">
              <a:buFontTx/>
              <a:buChar char="-"/>
            </a:pPr>
            <a:r>
              <a:rPr lang="fr-BE" dirty="0">
                <a:solidFill>
                  <a:schemeClr val="accent1">
                    <a:lumMod val="75000"/>
                  </a:schemeClr>
                </a:solidFill>
              </a:rPr>
              <a:t>de </a:t>
            </a:r>
            <a:r>
              <a:rPr lang="fr-BE" b="1" dirty="0">
                <a:solidFill>
                  <a:schemeClr val="accent1">
                    <a:lumMod val="75000"/>
                  </a:schemeClr>
                </a:solidFill>
              </a:rPr>
              <a:t>communiquer à l'Administration</a:t>
            </a:r>
            <a:r>
              <a:rPr lang="fr-BE" dirty="0">
                <a:solidFill>
                  <a:schemeClr val="accent1">
                    <a:lumMod val="75000"/>
                  </a:schemeClr>
                </a:solidFill>
              </a:rPr>
              <a:t>, sur simple demande, </a:t>
            </a:r>
            <a:r>
              <a:rPr lang="fr-BE" b="1" dirty="0">
                <a:solidFill>
                  <a:schemeClr val="accent1">
                    <a:lumMod val="75000"/>
                  </a:schemeClr>
                </a:solidFill>
              </a:rPr>
              <a:t>tout</a:t>
            </a:r>
            <a:r>
              <a:rPr lang="fr-BE" dirty="0">
                <a:solidFill>
                  <a:schemeClr val="accent1">
                    <a:lumMod val="75000"/>
                  </a:schemeClr>
                </a:solidFill>
              </a:rPr>
              <a:t> </a:t>
            </a:r>
            <a:r>
              <a:rPr lang="fr-BE" b="1" dirty="0">
                <a:solidFill>
                  <a:schemeClr val="accent1">
                    <a:lumMod val="75000"/>
                  </a:schemeClr>
                </a:solidFill>
              </a:rPr>
              <a:t>renseignement</a:t>
            </a:r>
            <a:r>
              <a:rPr lang="fr-BE" dirty="0">
                <a:solidFill>
                  <a:schemeClr val="accent1">
                    <a:lumMod val="75000"/>
                  </a:schemeClr>
                </a:solidFill>
              </a:rPr>
              <a:t> permettant de vérifier le respect des conditions d’agrément</a:t>
            </a:r>
          </a:p>
          <a:p>
            <a:pPr marL="581343" lvl="2" indent="0" algn="just">
              <a:buNone/>
            </a:pPr>
            <a:r>
              <a:rPr lang="fr-BE" dirty="0">
                <a:solidFill>
                  <a:schemeClr val="accent1">
                    <a:lumMod val="75000"/>
                  </a:schemeClr>
                </a:solidFill>
              </a:rPr>
              <a:t>A ce sujet, il s’engage (via l ’annexe 7 du formulaire de demande </a:t>
            </a:r>
            <a:r>
              <a:rPr lang="fr-BE" dirty="0" smtClean="0">
                <a:solidFill>
                  <a:schemeClr val="accent1">
                    <a:lumMod val="75000"/>
                  </a:schemeClr>
                </a:solidFill>
              </a:rPr>
              <a:t>d’enregistrement</a:t>
            </a:r>
            <a:r>
              <a:rPr lang="fr-BE" dirty="0">
                <a:solidFill>
                  <a:schemeClr val="accent1">
                    <a:lumMod val="75000"/>
                  </a:schemeClr>
                </a:solidFill>
              </a:rPr>
              <a:t>) à </a:t>
            </a:r>
            <a:r>
              <a:rPr lang="fr-BE" u="sng" dirty="0">
                <a:solidFill>
                  <a:schemeClr val="accent1">
                    <a:lumMod val="75000"/>
                  </a:schemeClr>
                </a:solidFill>
              </a:rPr>
              <a:t>informer l’Administration sans délai en cas de modification</a:t>
            </a:r>
            <a:r>
              <a:rPr lang="fr-BE" dirty="0">
                <a:solidFill>
                  <a:schemeClr val="accent1">
                    <a:lumMod val="75000"/>
                  </a:schemeClr>
                </a:solidFill>
              </a:rPr>
              <a:t> d’un des éléments indiqués dans la demande d’enregistrement.</a:t>
            </a:r>
            <a:endParaRPr lang="fr-BE" sz="1600" dirty="0">
              <a:solidFill>
                <a:schemeClr val="accent1">
                  <a:lumMod val="75000"/>
                </a:schemeClr>
              </a:solidFill>
            </a:endParaRPr>
          </a:p>
        </p:txBody>
      </p:sp>
      <p:sp>
        <p:nvSpPr>
          <p:cNvPr id="5"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7" name="Rectangle 4"/>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pic>
        <p:nvPicPr>
          <p:cNvPr id="8" name="Imag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458200" y="6117986"/>
            <a:ext cx="451884" cy="623383"/>
          </a:xfrm>
          <a:prstGeom prst="rect">
            <a:avLst/>
          </a:prstGeom>
        </p:spPr>
      </p:pic>
      <p:pic>
        <p:nvPicPr>
          <p:cNvPr id="10" name="Image 9"/>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323528" y="5967471"/>
            <a:ext cx="648072" cy="649935"/>
          </a:xfrm>
          <a:prstGeom prst="rect">
            <a:avLst/>
          </a:prstGeom>
        </p:spPr>
      </p:pic>
      <p:sp>
        <p:nvSpPr>
          <p:cNvPr id="11" name="Espace réservé du pied de page 3"/>
          <p:cNvSpPr>
            <a:spLocks noGrp="1"/>
          </p:cNvSpPr>
          <p:nvPr>
            <p:ph type="ftr" sz="quarter" idx="11"/>
          </p:nvPr>
        </p:nvSpPr>
        <p:spPr>
          <a:xfrm>
            <a:off x="3059833" y="6262252"/>
            <a:ext cx="3786691" cy="365125"/>
          </a:xfrm>
        </p:spPr>
        <p:txBody>
          <a:bodyPr/>
          <a:lstStyle/>
          <a:p>
            <a:pPr algn="ctr"/>
            <a:r>
              <a:rPr lang="fr-FR" b="1" dirty="0">
                <a:solidFill>
                  <a:schemeClr val="accent1"/>
                </a:solidFill>
              </a:rPr>
              <a:t>Formation PRÉLEVEURS</a:t>
            </a:r>
            <a:endParaRPr lang="fr-BE" dirty="0">
              <a:solidFill>
                <a:schemeClr val="accent1"/>
              </a:solidFill>
            </a:endParaRPr>
          </a:p>
          <a:p>
            <a:pPr algn="ctr"/>
            <a:r>
              <a:rPr lang="fr-BE" dirty="0">
                <a:solidFill>
                  <a:schemeClr val="accent1"/>
                </a:solidFill>
              </a:rPr>
              <a:t>Décodage législatif de l’enregistrement préleveur </a:t>
            </a:r>
          </a:p>
        </p:txBody>
      </p:sp>
      <p:sp>
        <p:nvSpPr>
          <p:cNvPr id="12" name="Espace réservé du numéro de diapositive 6"/>
          <p:cNvSpPr>
            <a:spLocks noGrp="1"/>
          </p:cNvSpPr>
          <p:nvPr>
            <p:ph type="sldNum" sz="quarter" idx="12"/>
          </p:nvPr>
        </p:nvSpPr>
        <p:spPr>
          <a:xfrm>
            <a:off x="7164288" y="6181747"/>
            <a:ext cx="1161826" cy="365125"/>
          </a:xfrm>
        </p:spPr>
        <p:txBody>
          <a:bodyPr/>
          <a:lstStyle/>
          <a:p>
            <a:fld id="{1CC86C12-27FA-4E55-AABA-72B19D089AC4}" type="slidenum">
              <a:rPr lang="fr-BE" smtClean="0"/>
              <a:t>7</a:t>
            </a:fld>
            <a:endParaRPr lang="fr-BE" dirty="0"/>
          </a:p>
        </p:txBody>
      </p:sp>
    </p:spTree>
    <p:extLst>
      <p:ext uri="{BB962C8B-B14F-4D97-AF65-F5344CB8AC3E}">
        <p14:creationId xmlns:p14="http://schemas.microsoft.com/office/powerpoint/2010/main" val="15722612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707904" y="332657"/>
            <a:ext cx="5184576" cy="830997"/>
          </a:xfrm>
          <a:prstGeom prst="rect">
            <a:avLst/>
          </a:prstGeom>
          <a:noFill/>
        </p:spPr>
        <p:txBody>
          <a:bodyPr wrap="square" rtlCol="0">
            <a:spAutoFit/>
          </a:bodyPr>
          <a:lstStyle/>
          <a:p>
            <a:pPr algn="r"/>
            <a:r>
              <a:rPr lang="fr-BE" sz="2400" b="1" dirty="0">
                <a:solidFill>
                  <a:schemeClr val="bg1"/>
                </a:solidFill>
              </a:rPr>
              <a:t>L’enregistrement Préleveur sols : </a:t>
            </a:r>
          </a:p>
          <a:p>
            <a:pPr algn="r"/>
            <a:r>
              <a:rPr lang="fr-BE" sz="2400" b="1" dirty="0">
                <a:solidFill>
                  <a:schemeClr val="bg1"/>
                </a:solidFill>
              </a:rPr>
              <a:t>Règles à respecter </a:t>
            </a:r>
          </a:p>
        </p:txBody>
      </p:sp>
      <p:sp>
        <p:nvSpPr>
          <p:cNvPr id="9" name="Espace réservé du contenu 1"/>
          <p:cNvSpPr txBox="1">
            <a:spLocks/>
          </p:cNvSpPr>
          <p:nvPr/>
        </p:nvSpPr>
        <p:spPr>
          <a:xfrm>
            <a:off x="611560" y="1484786"/>
            <a:ext cx="7714554" cy="4482685"/>
          </a:xfrm>
          <a:prstGeom prst="rect">
            <a:avLst/>
          </a:prstGeom>
        </p:spPr>
        <p:txBody>
          <a:bodyPr>
            <a:normAutofit/>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just">
              <a:buNone/>
            </a:pPr>
            <a:r>
              <a:rPr lang="fr-BE" sz="2000" b="1" dirty="0">
                <a:solidFill>
                  <a:schemeClr val="accent1">
                    <a:lumMod val="75000"/>
                  </a:schemeClr>
                </a:solidFill>
              </a:rPr>
              <a:t>AGW du 06.12.2018 relatif à la gestion et l’assainissement des sols </a:t>
            </a:r>
            <a:r>
              <a:rPr lang="fr-BE" sz="2000" b="1" i="1" dirty="0">
                <a:solidFill>
                  <a:schemeClr val="accent1">
                    <a:lumMod val="75000"/>
                  </a:schemeClr>
                </a:solidFill>
              </a:rPr>
              <a:t>(Chapitre 3., </a:t>
            </a:r>
            <a:r>
              <a:rPr lang="fr-BE" sz="2000" i="1" dirty="0">
                <a:solidFill>
                  <a:schemeClr val="accent1">
                    <a:lumMod val="75000"/>
                  </a:schemeClr>
                </a:solidFill>
              </a:rPr>
              <a:t>Section 3.)</a:t>
            </a:r>
          </a:p>
          <a:p>
            <a:pPr marL="0" indent="0">
              <a:buNone/>
            </a:pPr>
            <a:endParaRPr lang="fr-BE" sz="1700" i="1" dirty="0">
              <a:solidFill>
                <a:schemeClr val="accent1">
                  <a:lumMod val="75000"/>
                </a:schemeClr>
              </a:solidFill>
            </a:endParaRPr>
          </a:p>
          <a:p>
            <a:pPr marL="0" indent="0" algn="just">
              <a:buNone/>
            </a:pPr>
            <a:r>
              <a:rPr lang="fr-BE" sz="2000" u="sng" dirty="0">
                <a:solidFill>
                  <a:schemeClr val="accent1">
                    <a:lumMod val="75000"/>
                  </a:schemeClr>
                </a:solidFill>
              </a:rPr>
              <a:t>Article 53.</a:t>
            </a:r>
            <a:r>
              <a:rPr lang="fr-BE" sz="2000" dirty="0">
                <a:solidFill>
                  <a:schemeClr val="accent1">
                    <a:lumMod val="75000"/>
                  </a:schemeClr>
                </a:solidFill>
              </a:rPr>
              <a:t> </a:t>
            </a:r>
          </a:p>
          <a:p>
            <a:pPr marL="0" indent="0" algn="just">
              <a:buNone/>
            </a:pPr>
            <a:r>
              <a:rPr lang="fr-BE" sz="2000" dirty="0">
                <a:solidFill>
                  <a:schemeClr val="accent1">
                    <a:lumMod val="75000"/>
                  </a:schemeClr>
                </a:solidFill>
              </a:rPr>
              <a:t>Tout préleveur dûment autorisé est par ailleurs tenu d’exercer ses missions </a:t>
            </a:r>
            <a:r>
              <a:rPr lang="fr-BE" sz="2000" b="1" dirty="0">
                <a:solidFill>
                  <a:schemeClr val="accent1">
                    <a:lumMod val="75000"/>
                  </a:schemeClr>
                </a:solidFill>
              </a:rPr>
              <a:t>en toute indépendance </a:t>
            </a:r>
            <a:r>
              <a:rPr lang="fr-BE" sz="2000" dirty="0">
                <a:solidFill>
                  <a:schemeClr val="accent1">
                    <a:lumMod val="75000"/>
                  </a:schemeClr>
                </a:solidFill>
              </a:rPr>
              <a:t>: </a:t>
            </a:r>
          </a:p>
          <a:p>
            <a:pPr algn="just">
              <a:buFont typeface="Wingdings" panose="05000000000000000000" pitchFamily="2" charset="2"/>
              <a:buChar char="Ø"/>
            </a:pPr>
            <a:r>
              <a:rPr lang="fr-BE" sz="2000" dirty="0">
                <a:solidFill>
                  <a:schemeClr val="accent1">
                    <a:lumMod val="75000"/>
                  </a:schemeClr>
                </a:solidFill>
              </a:rPr>
              <a:t> pas de lien d’ordre familial, hiérarchique ou de subordination avec le donneur d’ordre ou avec l'exécuteur des travaux </a:t>
            </a:r>
          </a:p>
          <a:p>
            <a:pPr marL="0" indent="0">
              <a:buNone/>
            </a:pPr>
            <a:endParaRPr lang="fr-BE" b="1" u="sng" dirty="0">
              <a:solidFill>
                <a:schemeClr val="accent1"/>
              </a:solidFill>
            </a:endParaRPr>
          </a:p>
          <a:p>
            <a:pPr marL="301943" lvl="1" indent="0">
              <a:buNone/>
            </a:pPr>
            <a:endParaRPr lang="fr-BE" sz="1800" b="1" dirty="0">
              <a:solidFill>
                <a:schemeClr val="accent1"/>
              </a:solidFill>
            </a:endParaRPr>
          </a:p>
        </p:txBody>
      </p:sp>
      <p:sp>
        <p:nvSpPr>
          <p:cNvPr id="5"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7" name="Rectangle 4"/>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pic>
        <p:nvPicPr>
          <p:cNvPr id="8" name="Imag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458200" y="6117986"/>
            <a:ext cx="451884" cy="623383"/>
          </a:xfrm>
          <a:prstGeom prst="rect">
            <a:avLst/>
          </a:prstGeom>
        </p:spPr>
      </p:pic>
      <p:pic>
        <p:nvPicPr>
          <p:cNvPr id="10" name="Image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3528" y="5967471"/>
            <a:ext cx="648072" cy="649935"/>
          </a:xfrm>
          <a:prstGeom prst="rect">
            <a:avLst/>
          </a:prstGeom>
        </p:spPr>
      </p:pic>
      <p:sp>
        <p:nvSpPr>
          <p:cNvPr id="11" name="Espace réservé du pied de page 3"/>
          <p:cNvSpPr>
            <a:spLocks noGrp="1"/>
          </p:cNvSpPr>
          <p:nvPr>
            <p:ph type="ftr" sz="quarter" idx="11"/>
          </p:nvPr>
        </p:nvSpPr>
        <p:spPr>
          <a:xfrm>
            <a:off x="3059833" y="6262252"/>
            <a:ext cx="3786691" cy="365125"/>
          </a:xfrm>
        </p:spPr>
        <p:txBody>
          <a:bodyPr/>
          <a:lstStyle/>
          <a:p>
            <a:pPr algn="ctr"/>
            <a:r>
              <a:rPr lang="fr-FR" b="1" dirty="0">
                <a:solidFill>
                  <a:schemeClr val="accent1"/>
                </a:solidFill>
              </a:rPr>
              <a:t>Formation PRÉLEVEURS</a:t>
            </a:r>
            <a:endParaRPr lang="fr-BE" dirty="0">
              <a:solidFill>
                <a:schemeClr val="accent1"/>
              </a:solidFill>
            </a:endParaRPr>
          </a:p>
          <a:p>
            <a:pPr algn="ctr"/>
            <a:r>
              <a:rPr lang="fr-BE" dirty="0">
                <a:solidFill>
                  <a:schemeClr val="accent1"/>
                </a:solidFill>
              </a:rPr>
              <a:t>Décodage législatif de l’enregistrement préleveur </a:t>
            </a:r>
          </a:p>
        </p:txBody>
      </p:sp>
      <p:sp>
        <p:nvSpPr>
          <p:cNvPr id="12" name="Espace réservé du numéro de diapositive 6"/>
          <p:cNvSpPr>
            <a:spLocks noGrp="1"/>
          </p:cNvSpPr>
          <p:nvPr>
            <p:ph type="sldNum" sz="quarter" idx="12"/>
          </p:nvPr>
        </p:nvSpPr>
        <p:spPr>
          <a:xfrm>
            <a:off x="7164288" y="6181747"/>
            <a:ext cx="1161826" cy="365125"/>
          </a:xfrm>
        </p:spPr>
        <p:txBody>
          <a:bodyPr/>
          <a:lstStyle/>
          <a:p>
            <a:fld id="{1CC86C12-27FA-4E55-AABA-72B19D089AC4}" type="slidenum">
              <a:rPr lang="fr-BE" smtClean="0"/>
              <a:t>8</a:t>
            </a:fld>
            <a:endParaRPr lang="fr-BE" dirty="0"/>
          </a:p>
        </p:txBody>
      </p:sp>
    </p:spTree>
    <p:extLst>
      <p:ext uri="{BB962C8B-B14F-4D97-AF65-F5344CB8AC3E}">
        <p14:creationId xmlns:p14="http://schemas.microsoft.com/office/powerpoint/2010/main" val="22760837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3707904" y="332657"/>
            <a:ext cx="5184576" cy="830997"/>
          </a:xfrm>
          <a:prstGeom prst="rect">
            <a:avLst/>
          </a:prstGeom>
          <a:noFill/>
        </p:spPr>
        <p:txBody>
          <a:bodyPr wrap="square" rtlCol="0">
            <a:spAutoFit/>
          </a:bodyPr>
          <a:lstStyle/>
          <a:p>
            <a:pPr algn="r"/>
            <a:r>
              <a:rPr lang="fr-BE" sz="2400" b="1" dirty="0">
                <a:solidFill>
                  <a:schemeClr val="bg1"/>
                </a:solidFill>
              </a:rPr>
              <a:t>L’enregistrement Préleveur sols : </a:t>
            </a:r>
          </a:p>
          <a:p>
            <a:pPr algn="r"/>
            <a:r>
              <a:rPr lang="fr-BE" sz="2400" b="1" dirty="0">
                <a:solidFill>
                  <a:schemeClr val="bg1"/>
                </a:solidFill>
              </a:rPr>
              <a:t>Règles à respecter </a:t>
            </a:r>
          </a:p>
        </p:txBody>
      </p:sp>
      <p:sp>
        <p:nvSpPr>
          <p:cNvPr id="9" name="Espace réservé du contenu 1"/>
          <p:cNvSpPr txBox="1">
            <a:spLocks/>
          </p:cNvSpPr>
          <p:nvPr/>
        </p:nvSpPr>
        <p:spPr>
          <a:xfrm>
            <a:off x="611560" y="1484785"/>
            <a:ext cx="8064896" cy="4482685"/>
          </a:xfrm>
          <a:prstGeom prst="rect">
            <a:avLst/>
          </a:prstGeom>
        </p:spPr>
        <p:txBody>
          <a:bodyPr>
            <a:normAutofit fontScale="85000" lnSpcReduction="20000"/>
          </a:bodyPr>
          <a:lstStyle>
            <a:lvl1pPr marL="274320" indent="-274320" algn="l" defTabSz="914400" rtl="0"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l" defTabSz="914400" rtl="0"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defTabSz="914400" rtl="0"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defTabSz="914400" rtl="0"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l" defTabSz="914400" rtl="0"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a:lstStyle>
          <a:p>
            <a:pPr marL="0" indent="0" algn="just">
              <a:buNone/>
            </a:pPr>
            <a:r>
              <a:rPr lang="fr-BE" sz="2200" b="1" dirty="0">
                <a:solidFill>
                  <a:schemeClr val="accent1">
                    <a:lumMod val="75000"/>
                  </a:schemeClr>
                </a:solidFill>
              </a:rPr>
              <a:t>AGW du 3.12.2018 relatif à l'agrément des personnes effectuant un forage ou un équipement de puits destiné à une future prise d'eau souterraine, à l'installation de sondes géothermiques, à la reconnaissance géologique, à la prospection, à l'implantation de piézomètres et modifiant divers arrêtés (Département de l'Environnement et de l'Eau (DEE) )</a:t>
            </a:r>
          </a:p>
          <a:p>
            <a:pPr marL="0" indent="0" algn="just">
              <a:buNone/>
            </a:pPr>
            <a:endParaRPr lang="fr-BE" dirty="0">
              <a:solidFill>
                <a:schemeClr val="accent1">
                  <a:lumMod val="75000"/>
                </a:schemeClr>
              </a:solidFill>
            </a:endParaRPr>
          </a:p>
          <a:p>
            <a:pPr marL="0" indent="0" algn="just">
              <a:buNone/>
            </a:pPr>
            <a:r>
              <a:rPr lang="fr-BE" sz="1900" dirty="0">
                <a:solidFill>
                  <a:schemeClr val="accent1">
                    <a:lumMod val="75000"/>
                  </a:schemeClr>
                </a:solidFill>
              </a:rPr>
              <a:t>Depuis le 29.08.2019, toute personne qui réalise des forages de type piézomètres ou destinés à une prise d’eau dans le cadre des études ou de la mise en œuvre des opérations d'assainissement réalisées dans le cadre du Décret sols doit détenir un </a:t>
            </a:r>
            <a:r>
              <a:rPr lang="fr-BE" sz="1900" b="1" dirty="0">
                <a:solidFill>
                  <a:schemeClr val="accent1">
                    <a:lumMod val="75000"/>
                  </a:schemeClr>
                </a:solidFill>
              </a:rPr>
              <a:t>agrément foreur</a:t>
            </a:r>
            <a:r>
              <a:rPr lang="fr-BE" sz="1900" dirty="0">
                <a:solidFill>
                  <a:schemeClr val="accent1">
                    <a:lumMod val="75000"/>
                  </a:schemeClr>
                </a:solidFill>
              </a:rPr>
              <a:t>. </a:t>
            </a:r>
          </a:p>
          <a:p>
            <a:pPr marL="0" indent="0" algn="just">
              <a:buNone/>
            </a:pPr>
            <a:endParaRPr lang="fr-BE" sz="1900" dirty="0">
              <a:solidFill>
                <a:schemeClr val="accent1">
                  <a:lumMod val="75000"/>
                </a:schemeClr>
              </a:solidFill>
            </a:endParaRPr>
          </a:p>
          <a:p>
            <a:pPr marL="0" indent="0" algn="just">
              <a:buNone/>
            </a:pPr>
            <a:r>
              <a:rPr lang="fr-BE" sz="1900" dirty="0">
                <a:solidFill>
                  <a:schemeClr val="accent1">
                    <a:lumMod val="75000"/>
                  </a:schemeClr>
                </a:solidFill>
              </a:rPr>
              <a:t>L’agrément des foreurs vise la personne qui effectue le forage.  Toute personne qui procède elle-même à ce type de forages doit donc disposer de cet agrément.</a:t>
            </a:r>
          </a:p>
          <a:p>
            <a:pPr marL="0" indent="0" algn="just">
              <a:buNone/>
            </a:pPr>
            <a:endParaRPr lang="fr-BE" sz="1900" dirty="0">
              <a:solidFill>
                <a:schemeClr val="accent1">
                  <a:lumMod val="75000"/>
                </a:schemeClr>
              </a:solidFill>
            </a:endParaRPr>
          </a:p>
          <a:p>
            <a:pPr marL="0" indent="0" algn="just">
              <a:buNone/>
            </a:pPr>
            <a:r>
              <a:rPr lang="fr-BE" sz="1900" dirty="0">
                <a:solidFill>
                  <a:schemeClr val="accent1">
                    <a:lumMod val="75000"/>
                  </a:schemeClr>
                </a:solidFill>
              </a:rPr>
              <a:t>Info : </a:t>
            </a:r>
          </a:p>
          <a:p>
            <a:pPr marL="0" indent="0" algn="just">
              <a:buNone/>
            </a:pPr>
            <a:r>
              <a:rPr lang="fr-BE" sz="1800" dirty="0">
                <a:solidFill>
                  <a:srgbClr val="0070C0"/>
                </a:solidFill>
                <a:hlinkClick r:id="rId3">
                  <a:extLst>
                    <a:ext uri="{A12FA001-AC4F-418D-AE19-62706E023703}">
                      <ahyp:hlinkClr xmlns:ahyp="http://schemas.microsoft.com/office/drawing/2018/hyperlinkcolor" xmlns="" val="tx"/>
                    </a:ext>
                  </a:extLst>
                </a:hlinkClick>
              </a:rPr>
              <a:t>http://environnement.wallonie.be/cgi/dgrne/plateforme_dgrne/visiteur/frames_affichage_document2.cfm?origine=2993&amp;idFile=2993&amp;thislangue=FR&amp;pere=129</a:t>
            </a:r>
            <a:endParaRPr lang="fr-BE" sz="1800" dirty="0">
              <a:solidFill>
                <a:srgbClr val="0070C0"/>
              </a:solidFill>
            </a:endParaRPr>
          </a:p>
          <a:p>
            <a:pPr marL="0" indent="0" algn="just">
              <a:buNone/>
            </a:pPr>
            <a:endParaRPr lang="fr-BE" sz="1800" dirty="0">
              <a:solidFill>
                <a:srgbClr val="0070C0"/>
              </a:solidFill>
            </a:endParaRPr>
          </a:p>
          <a:p>
            <a:pPr marL="0" indent="0" algn="just">
              <a:buNone/>
            </a:pPr>
            <a:r>
              <a:rPr lang="fr-BE" sz="1800" u="sng" dirty="0">
                <a:solidFill>
                  <a:srgbClr val="0070C0"/>
                </a:solidFill>
                <a:hlinkClick r:id="rId4">
                  <a:extLst>
                    <a:ext uri="{A12FA001-AC4F-418D-AE19-62706E023703}">
                      <ahyp:hlinkClr xmlns:ahyp="http://schemas.microsoft.com/office/drawing/2018/hyperlinkcolor" xmlns="" val="tx"/>
                    </a:ext>
                  </a:extLst>
                </a:hlinkClick>
              </a:rPr>
              <a:t>deso.dee.dgarne@spw.wallonie.be</a:t>
            </a:r>
            <a:endParaRPr lang="fr-BE" sz="1800" dirty="0">
              <a:solidFill>
                <a:srgbClr val="0070C0"/>
              </a:solidFill>
            </a:endParaRPr>
          </a:p>
          <a:p>
            <a:pPr marL="0" indent="0" algn="just">
              <a:buNone/>
            </a:pPr>
            <a:endParaRPr lang="fr-BE" sz="1900" dirty="0">
              <a:solidFill>
                <a:schemeClr val="accent1">
                  <a:lumMod val="75000"/>
                </a:schemeClr>
              </a:solidFill>
            </a:endParaRPr>
          </a:p>
          <a:p>
            <a:pPr marL="0" indent="0" algn="just">
              <a:buNone/>
            </a:pPr>
            <a:endParaRPr lang="fr-BE" sz="1900" dirty="0">
              <a:solidFill>
                <a:schemeClr val="accent1">
                  <a:lumMod val="75000"/>
                </a:schemeClr>
              </a:solidFill>
            </a:endParaRPr>
          </a:p>
          <a:p>
            <a:pPr marL="0" indent="0" algn="just">
              <a:buNone/>
            </a:pPr>
            <a:endParaRPr lang="fr-BE" sz="1900" dirty="0">
              <a:solidFill>
                <a:schemeClr val="accent1">
                  <a:lumMod val="75000"/>
                </a:schemeClr>
              </a:solidFill>
            </a:endParaRPr>
          </a:p>
          <a:p>
            <a:pPr marL="0" indent="0">
              <a:buNone/>
            </a:pPr>
            <a:endParaRPr lang="fr-BE" b="1" u="sng" dirty="0">
              <a:solidFill>
                <a:schemeClr val="accent1"/>
              </a:solidFill>
            </a:endParaRPr>
          </a:p>
          <a:p>
            <a:pPr lvl="1"/>
            <a:endParaRPr lang="fr-BE" sz="1800" b="1" dirty="0">
              <a:solidFill>
                <a:schemeClr val="accent1"/>
              </a:solidFill>
            </a:endParaRPr>
          </a:p>
        </p:txBody>
      </p:sp>
      <p:sp>
        <p:nvSpPr>
          <p:cNvPr id="5" name="Rectangle 2"/>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sp>
        <p:nvSpPr>
          <p:cNvPr id="7" name="Rectangle 4"/>
          <p:cNvSpPr>
            <a:spLocks noChangeArrowheads="1"/>
          </p:cNvSpPr>
          <p:nvPr/>
        </p:nvSpPr>
        <p:spPr bwMode="auto">
          <a:xfrm>
            <a:off x="1" y="-184667"/>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fr-BE"/>
          </a:p>
        </p:txBody>
      </p:sp>
      <p:pic>
        <p:nvPicPr>
          <p:cNvPr id="8" name="Image 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458200" y="6117986"/>
            <a:ext cx="451884" cy="623383"/>
          </a:xfrm>
          <a:prstGeom prst="rect">
            <a:avLst/>
          </a:prstGeom>
        </p:spPr>
      </p:pic>
      <p:pic>
        <p:nvPicPr>
          <p:cNvPr id="10" name="Image 9"/>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23528" y="5967471"/>
            <a:ext cx="648072" cy="649935"/>
          </a:xfrm>
          <a:prstGeom prst="rect">
            <a:avLst/>
          </a:prstGeom>
        </p:spPr>
      </p:pic>
      <p:sp>
        <p:nvSpPr>
          <p:cNvPr id="11" name="Espace réservé du pied de page 3"/>
          <p:cNvSpPr>
            <a:spLocks noGrp="1"/>
          </p:cNvSpPr>
          <p:nvPr>
            <p:ph type="ftr" sz="quarter" idx="11"/>
          </p:nvPr>
        </p:nvSpPr>
        <p:spPr>
          <a:xfrm>
            <a:off x="3059833" y="6262252"/>
            <a:ext cx="3786691" cy="365125"/>
          </a:xfrm>
        </p:spPr>
        <p:txBody>
          <a:bodyPr/>
          <a:lstStyle/>
          <a:p>
            <a:pPr algn="ctr"/>
            <a:r>
              <a:rPr lang="fr-FR" b="1" dirty="0">
                <a:solidFill>
                  <a:schemeClr val="accent1"/>
                </a:solidFill>
              </a:rPr>
              <a:t>Formation PRÉLEVEURS</a:t>
            </a:r>
            <a:endParaRPr lang="fr-BE" dirty="0">
              <a:solidFill>
                <a:schemeClr val="accent1"/>
              </a:solidFill>
            </a:endParaRPr>
          </a:p>
          <a:p>
            <a:pPr algn="ctr"/>
            <a:r>
              <a:rPr lang="fr-BE" dirty="0">
                <a:solidFill>
                  <a:schemeClr val="accent1"/>
                </a:solidFill>
              </a:rPr>
              <a:t>Décodage législatif de l’enregistrement préleveur </a:t>
            </a:r>
          </a:p>
        </p:txBody>
      </p:sp>
      <p:sp>
        <p:nvSpPr>
          <p:cNvPr id="12" name="Espace réservé du numéro de diapositive 6"/>
          <p:cNvSpPr>
            <a:spLocks noGrp="1"/>
          </p:cNvSpPr>
          <p:nvPr>
            <p:ph type="sldNum" sz="quarter" idx="12"/>
          </p:nvPr>
        </p:nvSpPr>
        <p:spPr>
          <a:xfrm>
            <a:off x="7164288" y="6181747"/>
            <a:ext cx="1161826" cy="365125"/>
          </a:xfrm>
        </p:spPr>
        <p:txBody>
          <a:bodyPr/>
          <a:lstStyle/>
          <a:p>
            <a:fld id="{1CC86C12-27FA-4E55-AABA-72B19D089AC4}" type="slidenum">
              <a:rPr lang="fr-BE" smtClean="0"/>
              <a:t>9</a:t>
            </a:fld>
            <a:endParaRPr lang="fr-BE" dirty="0"/>
          </a:p>
        </p:txBody>
      </p:sp>
    </p:spTree>
    <p:extLst>
      <p:ext uri="{BB962C8B-B14F-4D97-AF65-F5344CB8AC3E}">
        <p14:creationId xmlns:p14="http://schemas.microsoft.com/office/powerpoint/2010/main" val="271526811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ésentation_ISSeP">
  <a:themeElements>
    <a:clrScheme name="Personnalisé 1">
      <a:dk1>
        <a:sysClr val="windowText" lastClr="000000"/>
      </a:dk1>
      <a:lt1>
        <a:sysClr val="window" lastClr="FFFFFF"/>
      </a:lt1>
      <a:dk2>
        <a:srgbClr val="04617B"/>
      </a:dk2>
      <a:lt2>
        <a:srgbClr val="DBF5F9"/>
      </a:lt2>
      <a:accent1>
        <a:srgbClr val="19398A"/>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Vagues">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agues">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Présentation_ISSeP</Template>
  <TotalTime>9778</TotalTime>
  <Words>3252</Words>
  <Application>Microsoft Office PowerPoint</Application>
  <PresentationFormat>Affichage à l'écran (4:3)</PresentationFormat>
  <Paragraphs>399</Paragraphs>
  <Slides>18</Slides>
  <Notes>18</Notes>
  <HiddenSlides>0</HiddenSlides>
  <MMClips>0</MMClips>
  <ScaleCrop>false</ScaleCrop>
  <HeadingPairs>
    <vt:vector size="4" baseType="variant">
      <vt:variant>
        <vt:lpstr>Thème</vt:lpstr>
      </vt:variant>
      <vt:variant>
        <vt:i4>1</vt:i4>
      </vt:variant>
      <vt:variant>
        <vt:lpstr>Titres des diapositives</vt:lpstr>
      </vt:variant>
      <vt:variant>
        <vt:i4>18</vt:i4>
      </vt:variant>
    </vt:vector>
  </HeadingPairs>
  <TitlesOfParts>
    <vt:vector size="19" baseType="lpstr">
      <vt:lpstr>Présentation_ISSeP</vt:lpstr>
      <vt:lpstr>      Formation « préleveurs »  Décodage législatif de l’enregistrement préleveur  (AGW du 6.12.2018 relatif à la gestion et à l’assainissement des sols)</vt:lpstr>
      <vt:lpstr>Programme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Décodage législatif de l’enregistrement préleveur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Problématique des terres amiantées</dc:title>
  <dc:creator>LAMBOTTE Robin</dc:creator>
  <cp:lastModifiedBy>NAVETTE Emilie</cp:lastModifiedBy>
  <cp:revision>422</cp:revision>
  <cp:lastPrinted>2019-11-19T16:03:03Z</cp:lastPrinted>
  <dcterms:created xsi:type="dcterms:W3CDTF">2017-11-22T16:18:59Z</dcterms:created>
  <dcterms:modified xsi:type="dcterms:W3CDTF">2019-11-28T07:47:18Z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e72a09c5-6e26-4737-a926-47ef1ab198ae_Enabled">
    <vt:lpwstr>True</vt:lpwstr>
  </property>
  <property fmtid="{D5CDD505-2E9C-101B-9397-08002B2CF9AE}" pid="3" name="MSIP_Label_e72a09c5-6e26-4737-a926-47ef1ab198ae_SiteId">
    <vt:lpwstr>1f816a84-7aa6-4a56-b22a-7b3452fa8681</vt:lpwstr>
  </property>
  <property fmtid="{D5CDD505-2E9C-101B-9397-08002B2CF9AE}" pid="4" name="MSIP_Label_e72a09c5-6e26-4737-a926-47ef1ab198ae_Owner">
    <vt:lpwstr>anne.barbier@spw.wallonie.be</vt:lpwstr>
  </property>
  <property fmtid="{D5CDD505-2E9C-101B-9397-08002B2CF9AE}" pid="5" name="MSIP_Label_e72a09c5-6e26-4737-a926-47ef1ab198ae_SetDate">
    <vt:lpwstr>2019-11-05T14:30:33.3540430Z</vt:lpwstr>
  </property>
  <property fmtid="{D5CDD505-2E9C-101B-9397-08002B2CF9AE}" pid="6" name="MSIP_Label_e72a09c5-6e26-4737-a926-47ef1ab198ae_Name">
    <vt:lpwstr>Confidentiel</vt:lpwstr>
  </property>
  <property fmtid="{D5CDD505-2E9C-101B-9397-08002B2CF9AE}" pid="7" name="MSIP_Label_e72a09c5-6e26-4737-a926-47ef1ab198ae_Application">
    <vt:lpwstr>Microsoft Azure Information Protection</vt:lpwstr>
  </property>
  <property fmtid="{D5CDD505-2E9C-101B-9397-08002B2CF9AE}" pid="8" name="MSIP_Label_e72a09c5-6e26-4737-a926-47ef1ab198ae_ActionId">
    <vt:lpwstr>74268e31-548e-41fe-afba-7fb8e9ad614d</vt:lpwstr>
  </property>
  <property fmtid="{D5CDD505-2E9C-101B-9397-08002B2CF9AE}" pid="9" name="MSIP_Label_e72a09c5-6e26-4737-a926-47ef1ab198ae_Extended_MSFT_Method">
    <vt:lpwstr>Automatic</vt:lpwstr>
  </property>
  <property fmtid="{D5CDD505-2E9C-101B-9397-08002B2CF9AE}" pid="10" name="Sensitivity">
    <vt:lpwstr>Confidentiel</vt:lpwstr>
  </property>
</Properties>
</file>