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4" r:id="rId3"/>
    <p:sldId id="373" r:id="rId4"/>
    <p:sldId id="379" r:id="rId5"/>
    <p:sldId id="399" r:id="rId6"/>
    <p:sldId id="400" r:id="rId7"/>
    <p:sldId id="374" r:id="rId8"/>
    <p:sldId id="408" r:id="rId9"/>
    <p:sldId id="409" r:id="rId10"/>
    <p:sldId id="406" r:id="rId11"/>
    <p:sldId id="412" r:id="rId12"/>
    <p:sldId id="415" r:id="rId13"/>
    <p:sldId id="414" r:id="rId14"/>
    <p:sldId id="413" r:id="rId15"/>
    <p:sldId id="416" r:id="rId16"/>
    <p:sldId id="402" r:id="rId17"/>
    <p:sldId id="403" r:id="rId18"/>
    <p:sldId id="421" r:id="rId19"/>
    <p:sldId id="411" r:id="rId20"/>
    <p:sldId id="410" r:id="rId21"/>
    <p:sldId id="417" r:id="rId22"/>
    <p:sldId id="422" r:id="rId23"/>
    <p:sldId id="418" r:id="rId24"/>
    <p:sldId id="419" r:id="rId25"/>
    <p:sldId id="420" r:id="rId26"/>
    <p:sldId id="423" r:id="rId27"/>
    <p:sldId id="404" r:id="rId28"/>
    <p:sldId id="405" r:id="rId29"/>
    <p:sldId id="296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MBERT Christophe" initials="CHL" lastIdx="5" clrIdx="0"/>
  <p:cmAuthor id="1" name="GARZANITI Simon" initials="S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DE2"/>
    <a:srgbClr val="04617B"/>
    <a:srgbClr val="07A1CB"/>
    <a:srgbClr val="89A5EA"/>
    <a:srgbClr val="277CF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2362" autoAdjust="0"/>
  </p:normalViewPr>
  <p:slideViewPr>
    <p:cSldViewPr>
      <p:cViewPr>
        <p:scale>
          <a:sx n="100" d="100"/>
          <a:sy n="100" d="100"/>
        </p:scale>
        <p:origin x="-209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F2A20-B23D-401D-86CF-E356F933D1BC}" type="datetimeFigureOut">
              <a:rPr lang="fr-BE" smtClean="0"/>
              <a:t>20/11/2019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6BF0-014E-422D-ACA1-EE2E5A1C17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939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19D4F-6D3A-4266-85EF-D4F0EE4249D8}" type="datetimeFigureOut">
              <a:rPr lang="fr-BE" smtClean="0"/>
              <a:t>20/11/2019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B083-83BB-468C-8A15-9F496F32F8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4717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421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51E01-E19D-40A5-BBB8-7438E088CD1A}" type="datetime1">
              <a:rPr lang="fr-BE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63EE-C4A0-415C-9691-E1B14C930597}" type="datetime1">
              <a:rPr lang="fr-BE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2BD0-BB3E-462D-AD44-5CE046394E62}" type="datetime1">
              <a:rPr lang="fr-BE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1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0A44-4563-46B7-82F3-FC003E78AC9F}" type="datetime1">
              <a:rPr lang="fr-BE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2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89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8BA1-F1E9-479E-949A-26A4298BA67F}" type="datetime1">
              <a:rPr lang="fr-BE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4C0A-3E89-4416-AD09-0D75E00D5AD8}" type="datetime1">
              <a:rPr lang="fr-BE" smtClean="0"/>
              <a:t>20/11/2019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7A36-9CB8-4A71-9063-D57E70890071}" type="datetime1">
              <a:rPr lang="fr-BE" smtClean="0"/>
              <a:t>20/11/2019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97D-4041-4242-8E13-AE8572F98804}" type="datetime1">
              <a:rPr lang="fr-BE" smtClean="0"/>
              <a:t>20/11/2019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5FE4-B831-4721-8A42-9BDE1A75EB6C}" type="datetime1">
              <a:rPr lang="fr-BE" smtClean="0"/>
              <a:t>20/11/2019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989B-BDA9-4704-8CA1-B28C4D04D436}" type="datetime1">
              <a:rPr lang="fr-BE" smtClean="0"/>
              <a:t>20/11/2019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7"/>
            <a:ext cx="3812645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34E71-2DBF-41C8-8A78-7A661AF9CAE4}" type="datetime1">
              <a:rPr lang="fr-BE" smtClean="0"/>
              <a:t>20/11/2019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A06FFB-516E-4A3E-9775-C5EB7F83D4CA}" type="datetime1">
              <a:rPr lang="fr-BE" smtClean="0"/>
              <a:t>20/11/2019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BE" smtClean="0"/>
              <a:t>Comité suivi du 28 novembre 2017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C86C12-27FA-4E55-AABA-72B19D089AC4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2444" y="260649"/>
            <a:ext cx="7772400" cy="338030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Formation « préleveurs »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4000" dirty="0" smtClean="0">
                <a:solidFill>
                  <a:schemeClr val="bg1"/>
                </a:solidFill>
              </a:rPr>
              <a:t>Présentation générale du CWEA</a:t>
            </a:r>
            <a:endParaRPr lang="fr-BE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13043"/>
            <a:ext cx="6400800" cy="1473200"/>
          </a:xfrm>
        </p:spPr>
        <p:txBody>
          <a:bodyPr>
            <a:normAutofit/>
          </a:bodyPr>
          <a:lstStyle/>
          <a:p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Christophe Frippiat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Christelle </a:t>
            </a:r>
            <a:r>
              <a:rPr lang="fr-FR" sz="1400" dirty="0" err="1" smtClean="0">
                <a:solidFill>
                  <a:schemeClr val="bg1"/>
                </a:solidFill>
              </a:rPr>
              <a:t>Delobel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5013177"/>
            <a:ext cx="1296144" cy="15829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3300" b="1" dirty="0" smtClean="0">
                <a:solidFill>
                  <a:schemeClr val="accent1"/>
                </a:solidFill>
              </a:rPr>
              <a:t>Le CWEA </a:t>
            </a:r>
            <a:r>
              <a:rPr lang="fr-BE" sz="3300" b="1" dirty="0">
                <a:solidFill>
                  <a:schemeClr val="accent1"/>
                </a:solidFill>
              </a:rPr>
              <a:t>dans </a:t>
            </a:r>
            <a:r>
              <a:rPr lang="fr-BE" sz="3300" b="1" dirty="0" smtClean="0">
                <a:solidFill>
                  <a:schemeClr val="accent1"/>
                </a:solidFill>
              </a:rPr>
              <a:t>l’Arrêté </a:t>
            </a:r>
            <a:r>
              <a:rPr lang="fr-BE" sz="3300" b="1" dirty="0">
                <a:solidFill>
                  <a:schemeClr val="accent1"/>
                </a:solidFill>
              </a:rPr>
              <a:t>du Gouvernement wallon </a:t>
            </a:r>
            <a:r>
              <a:rPr lang="fr-BE" sz="3300" b="1" dirty="0" smtClean="0">
                <a:solidFill>
                  <a:schemeClr val="accent1"/>
                </a:solidFill>
              </a:rPr>
              <a:t>du </a:t>
            </a:r>
            <a:r>
              <a:rPr lang="fr-BE" sz="3300" b="1" dirty="0">
                <a:solidFill>
                  <a:schemeClr val="accent1"/>
                </a:solidFill>
              </a:rPr>
              <a:t>6 décembre 2018 </a:t>
            </a:r>
            <a:r>
              <a:rPr lang="fr-BE" sz="3300" b="1" dirty="0" smtClean="0">
                <a:solidFill>
                  <a:schemeClr val="accent1"/>
                </a:solidFill>
              </a:rPr>
              <a:t>relatif </a:t>
            </a:r>
            <a:r>
              <a:rPr lang="fr-BE" sz="3300" b="1" dirty="0">
                <a:solidFill>
                  <a:schemeClr val="accent1"/>
                </a:solidFill>
              </a:rPr>
              <a:t>à la gestion et l'assainissement des </a:t>
            </a:r>
            <a:r>
              <a:rPr lang="fr-BE" sz="3300" b="1" dirty="0" smtClean="0">
                <a:solidFill>
                  <a:schemeClr val="accent1"/>
                </a:solidFill>
              </a:rPr>
              <a:t>sols (3)</a:t>
            </a:r>
            <a:endParaRPr lang="fr-BE" sz="33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33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900" b="1" dirty="0">
                <a:solidFill>
                  <a:schemeClr val="accent1"/>
                </a:solidFill>
              </a:rPr>
              <a:t>Article 1er. </a:t>
            </a:r>
            <a:r>
              <a:rPr lang="fr-BE" sz="2900" dirty="0">
                <a:solidFill>
                  <a:schemeClr val="accent1"/>
                </a:solidFill>
              </a:rPr>
              <a:t>Pour l'application du présent arrêté, l'on entend par </a:t>
            </a:r>
            <a:r>
              <a:rPr lang="fr-BE" sz="2900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fr-BE" sz="2900" dirty="0" smtClean="0">
                <a:solidFill>
                  <a:schemeClr val="accent1"/>
                </a:solidFill>
              </a:rPr>
              <a:t>10</a:t>
            </a:r>
            <a:r>
              <a:rPr lang="fr-BE" sz="2900" dirty="0">
                <a:solidFill>
                  <a:schemeClr val="accent1"/>
                </a:solidFill>
              </a:rPr>
              <a:t>° le </a:t>
            </a:r>
            <a:r>
              <a:rPr lang="fr-BE" sz="2900" dirty="0">
                <a:solidFill>
                  <a:srgbClr val="FF0000"/>
                </a:solidFill>
              </a:rPr>
              <a:t>préleveur</a:t>
            </a:r>
            <a:r>
              <a:rPr lang="fr-BE" sz="2900" dirty="0">
                <a:solidFill>
                  <a:schemeClr val="accent1"/>
                </a:solidFill>
              </a:rPr>
              <a:t> : la personne physique, enregistrée, agissant sous les directives d'un expert pour effectuer des prélèvements d'échantillons de sols </a:t>
            </a:r>
            <a:r>
              <a:rPr lang="fr-BE" sz="2900" dirty="0">
                <a:solidFill>
                  <a:srgbClr val="FF0000"/>
                </a:solidFill>
              </a:rPr>
              <a:t>conformément au CWEA</a:t>
            </a:r>
            <a:r>
              <a:rPr lang="fr-BE" sz="2900" dirty="0" smtClean="0">
                <a:solidFill>
                  <a:schemeClr val="accent1"/>
                </a:solidFill>
              </a:rPr>
              <a:t>;</a:t>
            </a:r>
          </a:p>
          <a:p>
            <a:pPr marL="0" indent="0">
              <a:buNone/>
            </a:pPr>
            <a:endParaRPr lang="fr-BE" sz="2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900" b="1" dirty="0" smtClean="0">
                <a:solidFill>
                  <a:schemeClr val="accent1"/>
                </a:solidFill>
              </a:rPr>
              <a:t>Art</a:t>
            </a:r>
            <a:r>
              <a:rPr lang="fr-BE" sz="2900" b="1" dirty="0">
                <a:solidFill>
                  <a:schemeClr val="accent1"/>
                </a:solidFill>
              </a:rPr>
              <a:t>. 42. </a:t>
            </a:r>
            <a:r>
              <a:rPr lang="fr-BE" sz="2900" dirty="0">
                <a:solidFill>
                  <a:schemeClr val="accent1"/>
                </a:solidFill>
              </a:rPr>
              <a:t>Dans le cadre de ses missions visées par l'agrément, le laboratoire est tenu </a:t>
            </a:r>
            <a:r>
              <a:rPr lang="fr-BE" sz="2900" dirty="0" smtClean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r>
              <a:rPr lang="fr-BE" sz="2900" dirty="0">
                <a:solidFill>
                  <a:schemeClr val="accent1"/>
                </a:solidFill>
              </a:rPr>
              <a:t>2° le cas échéant, de faire effectuer les prélèvements de sols par un </a:t>
            </a:r>
            <a:r>
              <a:rPr lang="fr-BE" sz="2900" dirty="0">
                <a:solidFill>
                  <a:srgbClr val="FF0000"/>
                </a:solidFill>
              </a:rPr>
              <a:t>préleveur</a:t>
            </a:r>
            <a:r>
              <a:rPr lang="fr-BE" sz="2900" dirty="0">
                <a:solidFill>
                  <a:schemeClr val="accent1"/>
                </a:solidFill>
              </a:rPr>
              <a:t> </a:t>
            </a:r>
            <a:r>
              <a:rPr lang="fr-BE" sz="2900" dirty="0">
                <a:solidFill>
                  <a:srgbClr val="FF0000"/>
                </a:solidFill>
              </a:rPr>
              <a:t>agissant selon les règles et méthodes indiquées dans</a:t>
            </a:r>
            <a:r>
              <a:rPr lang="fr-BE" sz="2900" dirty="0">
                <a:solidFill>
                  <a:schemeClr val="accent1"/>
                </a:solidFill>
              </a:rPr>
              <a:t> </a:t>
            </a:r>
            <a:r>
              <a:rPr lang="fr-BE" sz="2900" dirty="0" smtClean="0">
                <a:solidFill>
                  <a:schemeClr val="accent1"/>
                </a:solidFill>
              </a:rPr>
              <a:t>le </a:t>
            </a:r>
            <a:r>
              <a:rPr lang="fr-BE" sz="2900" dirty="0">
                <a:solidFill>
                  <a:schemeClr val="accent1"/>
                </a:solidFill>
              </a:rPr>
              <a:t>CWBP et </a:t>
            </a:r>
            <a:r>
              <a:rPr lang="fr-BE" sz="2900" dirty="0" smtClean="0">
                <a:solidFill>
                  <a:schemeClr val="accent1"/>
                </a:solidFill>
              </a:rPr>
              <a:t>le </a:t>
            </a:r>
            <a:r>
              <a:rPr lang="fr-BE" sz="2900" dirty="0" smtClean="0">
                <a:solidFill>
                  <a:srgbClr val="FF0000"/>
                </a:solidFill>
              </a:rPr>
              <a:t>CWEA</a:t>
            </a:r>
            <a:r>
              <a:rPr lang="fr-BE" sz="2900" dirty="0" smtClean="0">
                <a:solidFill>
                  <a:schemeClr val="accent1"/>
                </a:solidFill>
              </a:rPr>
              <a:t> </a:t>
            </a:r>
            <a:r>
              <a:rPr lang="fr-BE" sz="2900" dirty="0">
                <a:solidFill>
                  <a:schemeClr val="accent1"/>
                </a:solidFill>
              </a:rPr>
              <a:t>et </a:t>
            </a:r>
            <a:r>
              <a:rPr lang="fr-BE" sz="2900" dirty="0">
                <a:solidFill>
                  <a:schemeClr val="accent1"/>
                </a:solidFill>
              </a:rPr>
              <a:t>d'exécuter, conformément au CWEA, les travaux pour lesquels il est agréé</a:t>
            </a:r>
            <a:r>
              <a:rPr lang="fr-BE" sz="2900" dirty="0" smtClean="0">
                <a:solidFill>
                  <a:schemeClr val="accent1"/>
                </a:solidFill>
              </a:rPr>
              <a:t>;</a:t>
            </a:r>
          </a:p>
          <a:p>
            <a:pPr marL="0" indent="0">
              <a:buNone/>
            </a:pPr>
            <a:endParaRPr lang="fr-BE" sz="29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900" b="1" dirty="0" smtClean="0">
                <a:solidFill>
                  <a:schemeClr val="accent1"/>
                </a:solidFill>
              </a:rPr>
              <a:t>Art</a:t>
            </a:r>
            <a:r>
              <a:rPr lang="fr-BE" sz="2900" b="1" dirty="0">
                <a:solidFill>
                  <a:schemeClr val="accent1"/>
                </a:solidFill>
              </a:rPr>
              <a:t>. 52</a:t>
            </a:r>
            <a:r>
              <a:rPr lang="fr-BE" sz="2900" dirty="0">
                <a:solidFill>
                  <a:schemeClr val="accent1"/>
                </a:solidFill>
              </a:rPr>
              <a:t>. § 1er. Dans l'exercice des activités de prélèvement, les personnes visées à l'article 48 :</a:t>
            </a:r>
          </a:p>
          <a:p>
            <a:pPr marL="0" indent="0">
              <a:buNone/>
            </a:pPr>
            <a:r>
              <a:rPr lang="fr-BE" sz="2900" dirty="0" smtClean="0">
                <a:solidFill>
                  <a:schemeClr val="accent1"/>
                </a:solidFill>
              </a:rPr>
              <a:t>1</a:t>
            </a:r>
            <a:r>
              <a:rPr lang="fr-BE" sz="2900" dirty="0">
                <a:solidFill>
                  <a:schemeClr val="accent1"/>
                </a:solidFill>
              </a:rPr>
              <a:t>° </a:t>
            </a:r>
            <a:r>
              <a:rPr lang="fr-BE" sz="2900" dirty="0">
                <a:solidFill>
                  <a:srgbClr val="FF0000"/>
                </a:solidFill>
              </a:rPr>
              <a:t>effectue les prélèvements </a:t>
            </a:r>
            <a:r>
              <a:rPr lang="fr-BE" sz="2900" dirty="0">
                <a:solidFill>
                  <a:schemeClr val="accent1"/>
                </a:solidFill>
              </a:rPr>
              <a:t>de sol en ce compris le choix de la méthode de prélèvement, l'échantillonnage, le conditionnement et la conservation des échantillons jusqu'à la remise au laboratoire, sous les directives de l'expert et </a:t>
            </a:r>
            <a:r>
              <a:rPr lang="fr-BE" sz="2900" dirty="0">
                <a:solidFill>
                  <a:srgbClr val="FF0000"/>
                </a:solidFill>
              </a:rPr>
              <a:t>conformément</a:t>
            </a:r>
            <a:r>
              <a:rPr lang="fr-BE" sz="2900" dirty="0">
                <a:solidFill>
                  <a:schemeClr val="accent1"/>
                </a:solidFill>
              </a:rPr>
              <a:t> au CWBP et </a:t>
            </a:r>
            <a:r>
              <a:rPr lang="fr-BE" sz="2900" dirty="0">
                <a:solidFill>
                  <a:srgbClr val="FF0000"/>
                </a:solidFill>
              </a:rPr>
              <a:t>au CWEA</a:t>
            </a:r>
            <a:r>
              <a:rPr lang="fr-BE" sz="2900" dirty="0" smtClean="0">
                <a:solidFill>
                  <a:schemeClr val="accent1"/>
                </a:solidFill>
              </a:rPr>
              <a:t>;</a:t>
            </a:r>
            <a:endParaRPr lang="fr-BE" sz="29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26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b="1" u="sng" dirty="0" smtClean="0">
                <a:solidFill>
                  <a:schemeClr val="accent1"/>
                </a:solidFill>
              </a:rPr>
              <a:t>Pourquoi un CWEA pour les laboratoires ? (1)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800" dirty="0">
                <a:solidFill>
                  <a:schemeClr val="accent1"/>
                </a:solidFill>
                <a:sym typeface="Wingdings"/>
              </a:rPr>
              <a:t></a:t>
            </a:r>
            <a:r>
              <a:rPr lang="fr-BE" sz="1800" dirty="0" smtClean="0">
                <a:solidFill>
                  <a:schemeClr val="accent1"/>
                </a:solidFill>
              </a:rPr>
              <a:t> Agrément vs. accréditation</a:t>
            </a:r>
          </a:p>
          <a:p>
            <a:pPr marL="0" indent="0">
              <a:buNone/>
            </a:pPr>
            <a:endParaRPr lang="fr-BE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800" dirty="0">
                <a:solidFill>
                  <a:schemeClr val="accent1"/>
                </a:solidFill>
              </a:rPr>
              <a:t>L’ISSeP est accrédité depuis 1997 selon l’ISO/CEI 17025 « Exigences générales concernant la compétence des laboratoires d’étalonnages et d’essais ». 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11</a:t>
            </a:fld>
            <a:endParaRPr lang="fr-BE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89300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399" r="21501" b="55931"/>
          <a:stretch/>
        </p:blipFill>
        <p:spPr bwMode="auto">
          <a:xfrm>
            <a:off x="1903466" y="4258220"/>
            <a:ext cx="6628974" cy="111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386104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Exemple de méthode accréditée</a:t>
            </a:r>
            <a:endParaRPr lang="fr-BE" dirty="0"/>
          </a:p>
        </p:txBody>
      </p:sp>
      <p:sp>
        <p:nvSpPr>
          <p:cNvPr id="14" name="Ellipse 13"/>
          <p:cNvSpPr/>
          <p:nvPr/>
        </p:nvSpPr>
        <p:spPr>
          <a:xfrm>
            <a:off x="3779912" y="4653136"/>
            <a:ext cx="201622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3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b="1" u="sng" dirty="0" smtClean="0">
                <a:solidFill>
                  <a:schemeClr val="accent1"/>
                </a:solidFill>
              </a:rPr>
              <a:t>Pourquoi un CWEA pour les laboratoires ? (2)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12</a:t>
            </a:fld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755576" y="23488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Suite de l’exemple : Comparaison de méthodes « </a:t>
            </a:r>
            <a:r>
              <a:rPr lang="fr-BE" dirty="0" err="1" smtClean="0"/>
              <a:t>accréditables</a:t>
            </a:r>
            <a:r>
              <a:rPr lang="fr-BE" dirty="0" smtClean="0"/>
              <a:t> »</a:t>
            </a:r>
            <a:endParaRPr lang="fr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7833" r="26875" b="28333"/>
          <a:stretch/>
        </p:blipFill>
        <p:spPr bwMode="auto">
          <a:xfrm>
            <a:off x="809972" y="2780928"/>
            <a:ext cx="6210300" cy="2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301208"/>
            <a:ext cx="3780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Chen &amp; Ma (2001) Soil </a:t>
            </a:r>
            <a:r>
              <a:rPr lang="en-US" sz="1400" i="1" dirty="0"/>
              <a:t>Sci. Soc. Am. J. </a:t>
            </a:r>
            <a:r>
              <a:rPr lang="en-US" sz="1400" i="1" dirty="0" smtClean="0"/>
              <a:t>65:491–499.</a:t>
            </a:r>
            <a:endParaRPr lang="fr-BE" sz="1400" i="1" dirty="0"/>
          </a:p>
        </p:txBody>
      </p:sp>
      <p:sp>
        <p:nvSpPr>
          <p:cNvPr id="13" name="Ellipse 12"/>
          <p:cNvSpPr/>
          <p:nvPr/>
        </p:nvSpPr>
        <p:spPr>
          <a:xfrm>
            <a:off x="3563888" y="3429000"/>
            <a:ext cx="122413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5292080" y="3429000"/>
            <a:ext cx="122413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14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b="1" u="sng" dirty="0" smtClean="0">
                <a:solidFill>
                  <a:schemeClr val="accent1"/>
                </a:solidFill>
              </a:rPr>
              <a:t>Pourquoi un CWEA pour les laboratoires ? (3)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>
              <a:buFont typeface="Wingdings"/>
              <a:buChar char="ð"/>
            </a:pPr>
            <a:r>
              <a:rPr lang="fr-BE" sz="1800" dirty="0" smtClean="0">
                <a:solidFill>
                  <a:schemeClr val="accent1"/>
                </a:solidFill>
              </a:rPr>
              <a:t>Quid du dosage un élément et de la comparaison de la valeur obtenue à un fond géochimique ou une valeur de référence ?</a:t>
            </a:r>
          </a:p>
          <a:p>
            <a:pPr>
              <a:buFont typeface="Wingdings"/>
              <a:buChar char="ð"/>
            </a:pP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13</a:t>
            </a:fld>
            <a:endParaRPr lang="fr-BE" dirty="0"/>
          </a:p>
        </p:txBody>
      </p:sp>
      <p:sp>
        <p:nvSpPr>
          <p:cNvPr id="2" name="AutoShape 4" descr="Résultat de recherche d'images pour &quot;comparer des pommes et des poir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21" y="33569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79912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Nécessité de contraindre les méthodes d’analyse en vue de garantir la comparabilité des résultats aux données historiques</a:t>
            </a:r>
          </a:p>
        </p:txBody>
      </p:sp>
    </p:spTree>
    <p:extLst>
      <p:ext uri="{BB962C8B-B14F-4D97-AF65-F5344CB8AC3E}">
        <p14:creationId xmlns:p14="http://schemas.microsoft.com/office/powerpoint/2010/main" val="7718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b="1" u="sng" dirty="0" smtClean="0">
                <a:solidFill>
                  <a:schemeClr val="accent1"/>
                </a:solidFill>
              </a:rPr>
              <a:t>Pourquoi un CWEA pour les préleveurs ? (1)</a:t>
            </a: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14</a:t>
            </a:fld>
            <a:endParaRPr lang="fr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4900881" cy="30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6136" y="3068960"/>
            <a:ext cx="3115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sym typeface="Wingdings"/>
              </a:rPr>
              <a:t>Volonté d’adapter les méthodes de prélèvement aux contextes locaux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000" b="1" u="sng" dirty="0" smtClean="0">
                <a:solidFill>
                  <a:schemeClr val="accent1"/>
                </a:solidFill>
              </a:rPr>
              <a:t>Pourquoi un CWEA pour les préleveurs ? (2)</a:t>
            </a:r>
          </a:p>
          <a:p>
            <a:pPr marL="0" indent="0">
              <a:buNone/>
            </a:pPr>
            <a:endParaRPr lang="fr-BE" sz="2000" b="1" u="sng" dirty="0" smtClean="0">
              <a:solidFill>
                <a:schemeClr val="accent1"/>
              </a:solidFill>
            </a:endParaRPr>
          </a:p>
          <a:p>
            <a:pPr>
              <a:buFont typeface="Wingdings"/>
              <a:buChar char="ð"/>
            </a:pPr>
            <a:r>
              <a:rPr lang="fr-BE" sz="1800" dirty="0" smtClean="0">
                <a:solidFill>
                  <a:schemeClr val="accent1"/>
                </a:solidFill>
              </a:rPr>
              <a:t>Accès aux normes de référence (ISO, NBN, …) ?</a:t>
            </a:r>
          </a:p>
          <a:p>
            <a:pPr>
              <a:buFont typeface="Wingdings"/>
              <a:buChar char="ð"/>
            </a:pPr>
            <a:r>
              <a:rPr lang="fr-BE" sz="1800" dirty="0" smtClean="0">
                <a:solidFill>
                  <a:schemeClr val="accent1"/>
                </a:solidFill>
              </a:rPr>
              <a:t>Synthèse normative ?</a:t>
            </a:r>
          </a:p>
          <a:p>
            <a:pPr>
              <a:buFont typeface="Wingdings"/>
              <a:buChar char="ð"/>
            </a:pPr>
            <a:r>
              <a:rPr lang="fr-BE" sz="1800" dirty="0">
                <a:solidFill>
                  <a:schemeClr val="accent1"/>
                </a:solidFill>
              </a:rPr>
              <a:t>Veille normative </a:t>
            </a:r>
            <a:r>
              <a:rPr lang="fr-BE" sz="1800" dirty="0" smtClean="0">
                <a:solidFill>
                  <a:schemeClr val="accent1"/>
                </a:solidFill>
              </a:rPr>
              <a:t>?</a:t>
            </a:r>
          </a:p>
          <a:p>
            <a:pPr>
              <a:buFont typeface="Wingdings"/>
              <a:buChar char="ð"/>
            </a:pPr>
            <a:r>
              <a:rPr lang="fr-BE" sz="1800" dirty="0" smtClean="0">
                <a:solidFill>
                  <a:schemeClr val="accent1"/>
                </a:solidFill>
              </a:rPr>
              <a:t>…</a:t>
            </a:r>
            <a:endParaRPr lang="fr-BE" sz="1800" dirty="0">
              <a:solidFill>
                <a:schemeClr val="accent1"/>
              </a:solidFill>
            </a:endParaRPr>
          </a:p>
          <a:p>
            <a:pPr>
              <a:buFont typeface="Wingdings"/>
              <a:buChar char="ð"/>
            </a:pPr>
            <a:endParaRPr lang="fr-BE" sz="1800" dirty="0">
              <a:solidFill>
                <a:schemeClr val="accent1"/>
              </a:solidFill>
            </a:endParaRPr>
          </a:p>
          <a:p>
            <a:pPr>
              <a:buFont typeface="Symbol"/>
              <a:buChar char="Þ"/>
            </a:pPr>
            <a:endParaRPr lang="fr-BE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20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2000" b="1" u="sng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15</a:t>
            </a:fld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1720555" y="4077072"/>
            <a:ext cx="2779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sym typeface="Wingdings"/>
              </a:rPr>
              <a:t>Travail normatif réalisé par l’ISSeP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064" y="3789040"/>
            <a:ext cx="324036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sym typeface="Wingdings"/>
              </a:rPr>
              <a:t>Edition de normes complètes et directement utilisables sur terrain à destination des préleveurs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Virage 2"/>
          <p:cNvSpPr/>
          <p:nvPr/>
        </p:nvSpPr>
        <p:spPr>
          <a:xfrm flipV="1">
            <a:off x="1043608" y="4005064"/>
            <a:ext cx="576064" cy="504056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4427984" y="4221088"/>
            <a:ext cx="57606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0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800" b="1" u="sng" dirty="0" smtClean="0">
                <a:solidFill>
                  <a:schemeClr val="accent1"/>
                </a:solidFill>
              </a:rPr>
              <a:t>Accès :</a:t>
            </a: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16</a:t>
            </a:fld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t="12875" r="23489" b="12253"/>
          <a:stretch/>
        </p:blipFill>
        <p:spPr bwMode="auto">
          <a:xfrm>
            <a:off x="2267744" y="1124744"/>
            <a:ext cx="5508421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3728" y="579597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/>
              <a:t>https://sol.environnement.wallonie.be/home/sols.html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971600" y="4869160"/>
            <a:ext cx="1296144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2339752" y="4653136"/>
            <a:ext cx="20162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6084168" y="5013176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6156176" y="4581128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17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6" t="12565" r="21038" b="8070"/>
          <a:stretch/>
        </p:blipFill>
        <p:spPr bwMode="auto">
          <a:xfrm>
            <a:off x="2277565" y="1124744"/>
            <a:ext cx="603885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17</a:t>
            </a:fld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2123728" y="579597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dirty="0"/>
              <a:t>https://www.issep.be/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1691680" y="2564904"/>
            <a:ext cx="187220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Ellipse 5"/>
          <p:cNvSpPr/>
          <p:nvPr/>
        </p:nvSpPr>
        <p:spPr>
          <a:xfrm>
            <a:off x="3635896" y="2564904"/>
            <a:ext cx="136815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3131840" y="292494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60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11381" r="21098" b="17323"/>
          <a:stretch/>
        </p:blipFill>
        <p:spPr bwMode="auto">
          <a:xfrm>
            <a:off x="2267744" y="1124744"/>
            <a:ext cx="6049838" cy="456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18</a:t>
            </a:fld>
            <a:endParaRPr lang="fr-BE" dirty="0"/>
          </a:p>
        </p:txBody>
      </p:sp>
      <p:sp>
        <p:nvSpPr>
          <p:cNvPr id="16" name="Flèche droite 15"/>
          <p:cNvSpPr/>
          <p:nvPr/>
        </p:nvSpPr>
        <p:spPr>
          <a:xfrm>
            <a:off x="1475656" y="3429000"/>
            <a:ext cx="72008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2267744" y="3429000"/>
            <a:ext cx="19442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323528" y="1916832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Table des matières</a:t>
            </a:r>
            <a:endParaRPr lang="fr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19</a:t>
            </a:fld>
            <a:endParaRPr lang="fr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t="9850" r="37746" b="18881"/>
          <a:stretch/>
        </p:blipFill>
        <p:spPr bwMode="auto">
          <a:xfrm>
            <a:off x="3995936" y="1124744"/>
            <a:ext cx="4314826" cy="456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916832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Méthodes existantes :</a:t>
            </a:r>
            <a:endParaRPr lang="fr-BE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</a:rPr>
              <a:t>22 </a:t>
            </a:r>
            <a:r>
              <a:rPr lang="fr-BE" sz="2000" dirty="0">
                <a:solidFill>
                  <a:schemeClr val="accent1"/>
                </a:solidFill>
              </a:rPr>
              <a:t>méthodes prélèvements </a:t>
            </a:r>
            <a:endParaRPr lang="fr-BE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</a:rPr>
              <a:t>41 </a:t>
            </a:r>
            <a:r>
              <a:rPr lang="fr-BE" sz="2000" dirty="0">
                <a:solidFill>
                  <a:schemeClr val="accent1"/>
                </a:solidFill>
              </a:rPr>
              <a:t>méthodes sols </a:t>
            </a:r>
            <a:endParaRPr lang="fr-BE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</a:rPr>
              <a:t>40 </a:t>
            </a:r>
            <a:r>
              <a:rPr lang="fr-BE" sz="2000" dirty="0">
                <a:solidFill>
                  <a:schemeClr val="accent1"/>
                </a:solidFill>
              </a:rPr>
              <a:t>méthodes eau </a:t>
            </a:r>
            <a:endParaRPr lang="fr-BE" sz="20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</a:rPr>
              <a:t>6 </a:t>
            </a:r>
            <a:r>
              <a:rPr lang="fr-BE" sz="2000" dirty="0">
                <a:solidFill>
                  <a:schemeClr val="accent1"/>
                </a:solidFill>
              </a:rPr>
              <a:t>méthodes </a:t>
            </a:r>
            <a:r>
              <a:rPr lang="fr-BE" sz="2000" dirty="0" smtClean="0">
                <a:solidFill>
                  <a:schemeClr val="accent1"/>
                </a:solidFill>
              </a:rPr>
              <a:t>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chemeClr val="accent1"/>
                </a:solidFill>
              </a:rPr>
              <a:t>5 </a:t>
            </a:r>
            <a:r>
              <a:rPr lang="fr-BE" sz="2000" dirty="0">
                <a:solidFill>
                  <a:schemeClr val="accent1"/>
                </a:solidFill>
              </a:rPr>
              <a:t>méthodes déchets</a:t>
            </a:r>
          </a:p>
        </p:txBody>
      </p:sp>
    </p:spTree>
    <p:extLst>
      <p:ext uri="{BB962C8B-B14F-4D97-AF65-F5344CB8AC3E}">
        <p14:creationId xmlns:p14="http://schemas.microsoft.com/office/powerpoint/2010/main" val="16213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675468"/>
            <a:ext cx="7812075" cy="28657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Présentation de l’ISSeP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Le rôle de </a:t>
            </a:r>
            <a:r>
              <a:rPr lang="fr-FR" sz="3200" b="1" dirty="0" smtClean="0">
                <a:solidFill>
                  <a:schemeClr val="accent1"/>
                </a:solidFill>
              </a:rPr>
              <a:t>Laboratoire de Référence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Présentation du CWEA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Mise à jour du CWEA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1"/>
                </a:solidFill>
              </a:rPr>
              <a:t>Evolutions à venir</a:t>
            </a: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3200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BE" b="1" cap="all" dirty="0" smtClean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</a:t>
            </a:r>
            <a:r>
              <a:rPr lang="fr-FR" b="1" dirty="0" smtClean="0">
                <a:solidFill>
                  <a:schemeClr val="accent1"/>
                </a:solidFill>
              </a:rPr>
              <a:t>PRÉLEVEURS</a:t>
            </a: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16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11381" r="21098" b="17323"/>
          <a:stretch/>
        </p:blipFill>
        <p:spPr bwMode="auto">
          <a:xfrm>
            <a:off x="2267744" y="1124744"/>
            <a:ext cx="6049838" cy="456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20</a:t>
            </a:fld>
            <a:endParaRPr lang="fr-BE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9434" r="21053" b="36260"/>
          <a:stretch/>
        </p:blipFill>
        <p:spPr bwMode="auto">
          <a:xfrm>
            <a:off x="2267744" y="2591493"/>
            <a:ext cx="6046812" cy="347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3528" y="1916832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Interfaces réglementaires</a:t>
            </a:r>
            <a:endParaRPr lang="fr-BE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10834" r="38229" b="4000"/>
          <a:stretch/>
        </p:blipFill>
        <p:spPr bwMode="auto">
          <a:xfrm>
            <a:off x="3203848" y="1290063"/>
            <a:ext cx="3872535" cy="54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21</a:t>
            </a:fld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9512" y="270892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Exemple d’interface réglementaire :</a:t>
            </a:r>
            <a:endParaRPr lang="fr-BE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22</a:t>
            </a:fld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9512" y="270892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Exemple de méthode de prélèvement :</a:t>
            </a:r>
            <a:endParaRPr lang="fr-BE" sz="2000" dirty="0" smtClean="0">
              <a:solidFill>
                <a:schemeClr val="accent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10714" r="38337" b="3869"/>
          <a:stretch/>
        </p:blipFill>
        <p:spPr bwMode="auto">
          <a:xfrm>
            <a:off x="3234655" y="1340768"/>
            <a:ext cx="38576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t="11012" r="38058" b="4762"/>
          <a:stretch/>
        </p:blipFill>
        <p:spPr bwMode="auto">
          <a:xfrm>
            <a:off x="3203848" y="1422226"/>
            <a:ext cx="3886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23</a:t>
            </a:fld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9512" y="2708920"/>
            <a:ext cx="379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Exemple de méthode de prélèvement :</a:t>
            </a:r>
            <a:endParaRPr lang="fr-BE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10417" r="39639" b="3720"/>
          <a:stretch/>
        </p:blipFill>
        <p:spPr bwMode="auto">
          <a:xfrm>
            <a:off x="3272755" y="1340768"/>
            <a:ext cx="38195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24</a:t>
            </a:fld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9512" y="270892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Exemple de méthode d’analyse :</a:t>
            </a:r>
            <a:endParaRPr lang="fr-BE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10715" r="39360" b="3571"/>
          <a:stretch/>
        </p:blipFill>
        <p:spPr bwMode="auto">
          <a:xfrm>
            <a:off x="3215604" y="1363613"/>
            <a:ext cx="387667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sz="2800" b="1" u="sng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25</a:t>
            </a:fld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179512" y="270892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b="1" dirty="0" smtClean="0">
                <a:solidFill>
                  <a:schemeClr val="accent1"/>
                </a:solidFill>
              </a:rPr>
              <a:t>Exemple de méthode d’analyse :</a:t>
            </a:r>
            <a:endParaRPr lang="fr-BE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dirty="0">
                <a:solidFill>
                  <a:schemeClr val="bg1"/>
                </a:solidFill>
              </a:rPr>
              <a:t>Mise à jour du CWEA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5508612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Versions du CWEA</a:t>
            </a:r>
          </a:p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  <a:p>
            <a:r>
              <a:rPr lang="fr-BE" sz="2000" dirty="0" smtClean="0">
                <a:solidFill>
                  <a:schemeClr val="accent1"/>
                </a:solidFill>
              </a:rPr>
              <a:t>Version actuelle : version approuvée par le Ministre en date du 6 septembre 2019</a:t>
            </a:r>
          </a:p>
          <a:p>
            <a:r>
              <a:rPr lang="fr-BE" sz="2000" dirty="0" smtClean="0">
                <a:solidFill>
                  <a:schemeClr val="accent1"/>
                </a:solidFill>
              </a:rPr>
              <a:t>Contenu essentiellement similaire au millésime 2014 du CWEA</a:t>
            </a:r>
          </a:p>
          <a:p>
            <a:endParaRPr lang="fr-BE" sz="2000" dirty="0">
              <a:solidFill>
                <a:schemeClr val="accent1"/>
              </a:solidFill>
            </a:endParaRPr>
          </a:p>
          <a:p>
            <a:r>
              <a:rPr lang="fr-BE" sz="2000" dirty="0" smtClean="0">
                <a:solidFill>
                  <a:schemeClr val="accent1"/>
                </a:solidFill>
              </a:rPr>
              <a:t>Refonte majeure du CWEA en 2018 et 2019, en cours de finalisation</a:t>
            </a:r>
            <a:endParaRPr lang="fr-BE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26</a:t>
            </a:fld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6228184" y="2852936"/>
            <a:ext cx="2592288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  <a:sym typeface="Wingdings"/>
              </a:rPr>
              <a:t>Toujours référencer les </a:t>
            </a:r>
            <a:r>
              <a:rPr lang="fr-BE" b="1" u="sng" dirty="0" smtClean="0">
                <a:solidFill>
                  <a:srgbClr val="FF0000"/>
                </a:solidFill>
                <a:sym typeface="Wingdings"/>
              </a:rPr>
              <a:t>versions</a:t>
            </a:r>
            <a:r>
              <a:rPr lang="fr-BE" b="1" dirty="0" smtClean="0">
                <a:solidFill>
                  <a:srgbClr val="FF0000"/>
                </a:solidFill>
                <a:sym typeface="Wingdings"/>
              </a:rPr>
              <a:t> des procédures utilisées</a:t>
            </a:r>
            <a:endParaRPr lang="fr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dirty="0">
                <a:solidFill>
                  <a:schemeClr val="bg1"/>
                </a:solidFill>
              </a:rPr>
              <a:t>Mise à jour du CWEA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3420380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Nouvelle procédure</a:t>
            </a:r>
          </a:p>
          <a:p>
            <a:pPr marL="0" indent="0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de mise à jour</a:t>
            </a:r>
          </a:p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  <a:p>
            <a:r>
              <a:rPr lang="fr-BE" sz="2000" dirty="0" smtClean="0">
                <a:solidFill>
                  <a:schemeClr val="accent1"/>
                </a:solidFill>
              </a:rPr>
              <a:t>En cours d’élaboration</a:t>
            </a:r>
          </a:p>
          <a:p>
            <a:r>
              <a:rPr lang="fr-BE" sz="2000" dirty="0" smtClean="0">
                <a:solidFill>
                  <a:schemeClr val="accent1"/>
                </a:solidFill>
              </a:rPr>
              <a:t>Calendrier annuel</a:t>
            </a:r>
          </a:p>
          <a:p>
            <a:r>
              <a:rPr lang="fr-BE" sz="2000" dirty="0" smtClean="0">
                <a:solidFill>
                  <a:schemeClr val="accent1"/>
                </a:solidFill>
              </a:rPr>
              <a:t>Prévoit une consultation des experts de la profession sur les modifications</a:t>
            </a:r>
            <a:endParaRPr lang="fr-BE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27</a:t>
            </a:fld>
            <a:endParaRPr lang="fr-BE" dirty="0"/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4" y="1134264"/>
            <a:ext cx="4248512" cy="57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dirty="0" smtClean="0">
                <a:solidFill>
                  <a:schemeClr val="bg1"/>
                </a:solidFill>
              </a:rPr>
              <a:t>Evolutions à venir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b="1" u="sng" dirty="0" smtClean="0">
                <a:solidFill>
                  <a:schemeClr val="accent1"/>
                </a:solidFill>
              </a:rPr>
              <a:t>Dans le futur (proche?)</a:t>
            </a:r>
          </a:p>
          <a:p>
            <a:pPr marL="0" indent="0">
              <a:buNone/>
            </a:pPr>
            <a:endParaRPr lang="fr-BE" sz="1800" b="1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 sz="2000" dirty="0" smtClean="0">
                <a:solidFill>
                  <a:schemeClr val="accent1"/>
                </a:solidFill>
              </a:rPr>
              <a:t>Nouvelle version du CWEA approuvée</a:t>
            </a:r>
          </a:p>
          <a:p>
            <a:pPr>
              <a:buFontTx/>
              <a:buChar char="-"/>
            </a:pPr>
            <a:endParaRPr lang="fr-BE" sz="18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fr-BE" sz="2000" dirty="0" smtClean="0">
                <a:solidFill>
                  <a:schemeClr val="accent1"/>
                </a:solidFill>
              </a:rPr>
              <a:t>Mise en base de données du CWEA</a:t>
            </a:r>
          </a:p>
          <a:p>
            <a:pPr lvl="1">
              <a:buFont typeface="Symbol"/>
              <a:buChar char="Þ"/>
            </a:pPr>
            <a:r>
              <a:rPr lang="fr-BE" sz="1800" dirty="0" smtClean="0">
                <a:solidFill>
                  <a:schemeClr val="accent1"/>
                </a:solidFill>
              </a:rPr>
              <a:t>Gestion dynamique des procédures </a:t>
            </a:r>
            <a:r>
              <a:rPr lang="fr-BE" sz="1800" dirty="0" smtClean="0">
                <a:solidFill>
                  <a:schemeClr val="accent1"/>
                </a:solidFill>
                <a:sym typeface="Wingdings"/>
              </a:rPr>
              <a:t></a:t>
            </a:r>
          </a:p>
          <a:p>
            <a:pPr lvl="1">
              <a:buFont typeface="Symbol"/>
              <a:buChar char="Þ"/>
            </a:pPr>
            <a:r>
              <a:rPr lang="fr-BE" sz="1800" dirty="0" smtClean="0">
                <a:solidFill>
                  <a:schemeClr val="accent1"/>
                </a:solidFill>
                <a:sym typeface="Wingdings"/>
              </a:rPr>
              <a:t>Gestion automatisée des versions</a:t>
            </a:r>
          </a:p>
          <a:p>
            <a:pPr lvl="1">
              <a:buFont typeface="Symbol"/>
              <a:buChar char="Þ"/>
            </a:pPr>
            <a:endParaRPr lang="fr-BE" sz="1800" dirty="0" smtClean="0">
              <a:solidFill>
                <a:schemeClr val="accent1"/>
              </a:solidFill>
              <a:sym typeface="Wingdings"/>
            </a:endParaRPr>
          </a:p>
          <a:p>
            <a:pPr marL="274320" lvl="1">
              <a:buFontTx/>
              <a:buChar char="-"/>
            </a:pPr>
            <a:r>
              <a:rPr lang="fr-BE" sz="2000" dirty="0" smtClean="0">
                <a:solidFill>
                  <a:schemeClr val="accent1"/>
                </a:solidFill>
                <a:sym typeface="Wingdings"/>
              </a:rPr>
              <a:t>Inclusion de critères de performance</a:t>
            </a:r>
            <a:r>
              <a:rPr lang="fr-BE" sz="2000" dirty="0" smtClean="0">
                <a:solidFill>
                  <a:schemeClr val="accent1"/>
                </a:solidFill>
              </a:rPr>
              <a:t> dans les méthodes</a:t>
            </a:r>
          </a:p>
          <a:p>
            <a:pPr lvl="1">
              <a:buFont typeface="Symbol"/>
              <a:buChar char="Þ"/>
            </a:pPr>
            <a:r>
              <a:rPr lang="fr-BE" sz="1800" dirty="0">
                <a:solidFill>
                  <a:schemeClr val="accent1"/>
                </a:solidFill>
              </a:rPr>
              <a:t>Pour les méthodes analytiques avant </a:t>
            </a:r>
            <a:r>
              <a:rPr lang="fr-BE" sz="1800" dirty="0" smtClean="0">
                <a:solidFill>
                  <a:schemeClr val="accent1"/>
                </a:solidFill>
              </a:rPr>
              <a:t>tout</a:t>
            </a:r>
          </a:p>
          <a:p>
            <a:pPr lvl="1">
              <a:buFont typeface="Symbol"/>
              <a:buChar char="Þ"/>
            </a:pPr>
            <a:r>
              <a:rPr lang="fr-BE" sz="1800" dirty="0" smtClean="0">
                <a:solidFill>
                  <a:schemeClr val="accent1"/>
                </a:solidFill>
              </a:rPr>
              <a:t>Nécessaire pour la démonstration de l’équivalence des méthodes</a:t>
            </a:r>
            <a:endParaRPr lang="fr-BE" sz="18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74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9" y="2708921"/>
            <a:ext cx="7408333" cy="3417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b="1" dirty="0" smtClean="0">
                <a:solidFill>
                  <a:schemeClr val="accent1"/>
                </a:solidFill>
              </a:rPr>
              <a:t>MERCI POUR VOTRE ÉCOUTE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600" dirty="0">
                <a:solidFill>
                  <a:schemeClr val="bg1"/>
                </a:solidFill>
              </a:rPr>
              <a:t>Présentation générale du CWEA</a:t>
            </a:r>
            <a:endParaRPr lang="fr-B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29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02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de l’ISSeP</a:t>
            </a:r>
            <a:endParaRPr lang="fr-BE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3</a:t>
            </a:fld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647564" y="1412776"/>
            <a:ext cx="7383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tx2">
                    <a:lumMod val="75000"/>
                  </a:schemeClr>
                </a:solidFill>
              </a:rPr>
              <a:t>L’ISSeP, c’est 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91580" y="20608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Quatre activités transversales</a:t>
            </a:r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93" r="-906" b="1556"/>
          <a:stretch/>
        </p:blipFill>
        <p:spPr>
          <a:xfrm>
            <a:off x="863588" y="2420888"/>
            <a:ext cx="2736304" cy="370755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319972" y="20608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Réparties sur deux sites</a:t>
            </a:r>
            <a:endParaRPr lang="fr-BE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462715"/>
            <a:ext cx="1881476" cy="125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4" y="2492896"/>
            <a:ext cx="18362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439902" y="2473151"/>
            <a:ext cx="15561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b="1" dirty="0" smtClean="0">
                <a:solidFill>
                  <a:srgbClr val="FFFFFF"/>
                </a:solidFill>
              </a:rPr>
              <a:t>Siège social - Liège</a:t>
            </a:r>
            <a:endParaRPr lang="fr-BE" sz="14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8204" y="2492896"/>
            <a:ext cx="159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b="1" dirty="0">
                <a:solidFill>
                  <a:srgbClr val="FFFFFF"/>
                </a:solidFill>
              </a:rPr>
              <a:t>Site de Colfontaine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19972" y="4510861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&gt;300 travailleurs</a:t>
            </a:r>
          </a:p>
          <a:p>
            <a:endParaRPr lang="fr-BE" dirty="0" smtClean="0"/>
          </a:p>
          <a:p>
            <a:r>
              <a:rPr lang="fr-BE" dirty="0" smtClean="0"/>
              <a:t>Accrédité ISO 17025 et ISO 17043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Le rôle de Laboratoire de Référence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300" b="1" dirty="0" smtClean="0">
                <a:solidFill>
                  <a:schemeClr val="accent1"/>
                </a:solidFill>
              </a:rPr>
              <a:t>9 </a:t>
            </a:r>
            <a:r>
              <a:rPr lang="fr-BE" sz="2300" b="1" dirty="0">
                <a:solidFill>
                  <a:schemeClr val="accent1"/>
                </a:solidFill>
              </a:rPr>
              <a:t>AVRIL 1998. – Décret modifiant le décret du 7 juin 1990 portant création d’un </a:t>
            </a:r>
            <a:r>
              <a:rPr lang="fr-BE" sz="2300" b="1" dirty="0" smtClean="0">
                <a:solidFill>
                  <a:schemeClr val="accent1"/>
                </a:solidFill>
              </a:rPr>
              <a:t>Institut scientifique </a:t>
            </a:r>
            <a:r>
              <a:rPr lang="fr-BE" sz="2300" b="1" dirty="0">
                <a:solidFill>
                  <a:schemeClr val="accent1"/>
                </a:solidFill>
              </a:rPr>
              <a:t>de service public en Région Wallonne (ISSeP</a:t>
            </a:r>
            <a:r>
              <a:rPr lang="fr-BE" sz="2300" b="1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endParaRPr lang="fr-BE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100" dirty="0">
                <a:solidFill>
                  <a:schemeClr val="accent1"/>
                </a:solidFill>
              </a:rPr>
              <a:t>L’Institut exerce ses activités dans les domaines suivants:</a:t>
            </a:r>
          </a:p>
          <a:p>
            <a:pPr marL="180975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5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</a:p>
          <a:p>
            <a:pPr marL="266700" indent="-266700">
              <a:buNone/>
            </a:pPr>
            <a:r>
              <a:rPr lang="fr-BE" sz="2100" b="1" dirty="0" smtClean="0">
                <a:solidFill>
                  <a:schemeClr val="accent1"/>
                </a:solidFill>
              </a:rPr>
              <a:t>3</a:t>
            </a:r>
            <a:r>
              <a:rPr lang="fr-BE" sz="2100" b="1" dirty="0">
                <a:solidFill>
                  <a:schemeClr val="accent1"/>
                </a:solidFill>
              </a:rPr>
              <a:t>° l’environnement (eau, air, sol, sous-sol, déchets, vibrations, radiations non ionisantes) et la dépollution physicochimique;</a:t>
            </a:r>
          </a:p>
          <a:p>
            <a:pPr marL="180975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5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</a:p>
          <a:p>
            <a:pPr marL="0" indent="0">
              <a:buNone/>
            </a:pPr>
            <a:endParaRPr lang="fr-BE" sz="15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100" dirty="0">
                <a:solidFill>
                  <a:schemeClr val="accent1"/>
                </a:solidFill>
              </a:rPr>
              <a:t>Dans ces domaines, l’Institut:</a:t>
            </a:r>
          </a:p>
          <a:p>
            <a:pPr marL="0" indent="0">
              <a:buNone/>
            </a:pPr>
            <a:r>
              <a:rPr lang="fr-BE" sz="2100" dirty="0">
                <a:solidFill>
                  <a:schemeClr val="accent1"/>
                </a:solidFill>
              </a:rPr>
              <a:t>1° exerce les missions de service public suivantes:</a:t>
            </a:r>
          </a:p>
          <a:p>
            <a:pPr marL="36195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BE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</a:p>
          <a:p>
            <a:pPr marL="180975" indent="0">
              <a:buNone/>
            </a:pPr>
            <a:r>
              <a:rPr lang="fr-BE" sz="2100" dirty="0" smtClean="0">
                <a:solidFill>
                  <a:schemeClr val="accent1"/>
                </a:solidFill>
              </a:rPr>
              <a:t>b</a:t>
            </a:r>
            <a:r>
              <a:rPr lang="fr-BE" sz="2100" dirty="0">
                <a:solidFill>
                  <a:schemeClr val="accent1"/>
                </a:solidFill>
              </a:rPr>
              <a:t>) </a:t>
            </a:r>
            <a:r>
              <a:rPr lang="fr-BE" sz="2100" b="1" dirty="0">
                <a:solidFill>
                  <a:schemeClr val="accent1"/>
                </a:solidFill>
              </a:rPr>
              <a:t>le laboratoire de référence </a:t>
            </a:r>
            <a:r>
              <a:rPr lang="fr-BE" sz="2100" dirty="0">
                <a:solidFill>
                  <a:schemeClr val="accent1"/>
                </a:solidFill>
              </a:rPr>
              <a:t>en matière d’eau, d’air, de déchets en vue:</a:t>
            </a:r>
          </a:p>
          <a:p>
            <a:pPr marL="809625" indent="-266700">
              <a:buFont typeface="Arial" panose="020B0604020202020204" pitchFamily="34" charset="0"/>
              <a:buChar char="•"/>
            </a:pPr>
            <a:r>
              <a:rPr lang="fr-BE" sz="2100" dirty="0" smtClean="0">
                <a:solidFill>
                  <a:schemeClr val="accent1"/>
                </a:solidFill>
              </a:rPr>
              <a:t>d’assister </a:t>
            </a:r>
            <a:r>
              <a:rPr lang="fr-BE" sz="2100" dirty="0">
                <a:solidFill>
                  <a:schemeClr val="accent1"/>
                </a:solidFill>
              </a:rPr>
              <a:t>l’administration pour des missions à caractère technique relatives à l’agrément des laboratoires et </a:t>
            </a:r>
            <a:r>
              <a:rPr lang="fr-BE" sz="2100" dirty="0" smtClean="0">
                <a:solidFill>
                  <a:schemeClr val="accent1"/>
                </a:solidFill>
              </a:rPr>
              <a:t>aux méthodes </a:t>
            </a:r>
            <a:r>
              <a:rPr lang="fr-BE" sz="2100" dirty="0">
                <a:solidFill>
                  <a:schemeClr val="accent1"/>
                </a:solidFill>
              </a:rPr>
              <a:t>d’analyses;</a:t>
            </a:r>
          </a:p>
          <a:p>
            <a:pPr marL="809625" indent="-266700">
              <a:buFont typeface="Arial" panose="020B0604020202020204" pitchFamily="34" charset="0"/>
              <a:buChar char="•"/>
            </a:pPr>
            <a:r>
              <a:rPr lang="fr-BE" sz="2100" dirty="0" smtClean="0">
                <a:solidFill>
                  <a:schemeClr val="accent1"/>
                </a:solidFill>
              </a:rPr>
              <a:t>d’assister </a:t>
            </a:r>
            <a:r>
              <a:rPr lang="fr-BE" sz="2100" dirty="0">
                <a:solidFill>
                  <a:schemeClr val="accent1"/>
                </a:solidFill>
              </a:rPr>
              <a:t>les laboratoires pour la mise en </a:t>
            </a:r>
            <a:r>
              <a:rPr lang="fr-BE" sz="2100" dirty="0" err="1">
                <a:solidFill>
                  <a:schemeClr val="accent1"/>
                </a:solidFill>
              </a:rPr>
              <a:t>oeuvre</a:t>
            </a:r>
            <a:r>
              <a:rPr lang="fr-BE" sz="2100" dirty="0">
                <a:solidFill>
                  <a:schemeClr val="accent1"/>
                </a:solidFill>
              </a:rPr>
              <a:t> de méthodes de référence et d’un système de qualité;</a:t>
            </a:r>
          </a:p>
          <a:p>
            <a:pPr marL="361950" indent="0">
              <a:buNone/>
            </a:pPr>
            <a:r>
              <a:rPr lang="fr-BE" sz="16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  <a:endParaRPr lang="fr-BE" sz="16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732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Le rôle de Laboratoire de Référence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b="1" dirty="0">
                <a:solidFill>
                  <a:schemeClr val="accent1"/>
                </a:solidFill>
              </a:rPr>
              <a:t>27 MAI 1999. – Arrêté du Gouvernement wallon relatif à la mission de laboratoire </a:t>
            </a:r>
            <a:r>
              <a:rPr lang="fr-BE" sz="1800" b="1" dirty="0" smtClean="0">
                <a:solidFill>
                  <a:schemeClr val="accent1"/>
                </a:solidFill>
              </a:rPr>
              <a:t>de référence </a:t>
            </a:r>
            <a:r>
              <a:rPr lang="fr-BE" sz="1800" b="1" dirty="0">
                <a:solidFill>
                  <a:schemeClr val="accent1"/>
                </a:solidFill>
              </a:rPr>
              <a:t>en matière d’eau, d’air et de déchets de l’Institut scientifique de Service public</a:t>
            </a: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2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600" b="1" dirty="0" smtClean="0">
                <a:solidFill>
                  <a:schemeClr val="accent1"/>
                </a:solidFill>
              </a:rPr>
              <a:t>Art. 2</a:t>
            </a:r>
            <a:r>
              <a:rPr lang="fr-BE" sz="1600" dirty="0" smtClean="0">
                <a:solidFill>
                  <a:schemeClr val="accent1"/>
                </a:solidFill>
              </a:rPr>
              <a:t> L’institut </a:t>
            </a:r>
            <a:r>
              <a:rPr lang="fr-BE" sz="1600" dirty="0">
                <a:solidFill>
                  <a:schemeClr val="accent1"/>
                </a:solidFill>
              </a:rPr>
              <a:t>assume la mission de laboratoire de référence en prélèvements, mesures in situ et </a:t>
            </a:r>
            <a:r>
              <a:rPr lang="fr-BE" sz="1600" dirty="0" smtClean="0">
                <a:solidFill>
                  <a:schemeClr val="accent1"/>
                </a:solidFill>
              </a:rPr>
              <a:t>analyses environnementales.</a:t>
            </a:r>
          </a:p>
          <a:p>
            <a:pPr marL="0" indent="0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Il </a:t>
            </a:r>
            <a:r>
              <a:rPr lang="fr-BE" sz="1600" dirty="0">
                <a:solidFill>
                  <a:schemeClr val="accent1"/>
                </a:solidFill>
              </a:rPr>
              <a:t>veille à la qualité des prestations ainsi que des services rendus par les laboratoires dans les domaines de l’air</a:t>
            </a:r>
            <a:r>
              <a:rPr lang="fr-BE" sz="1600" dirty="0" smtClean="0">
                <a:solidFill>
                  <a:schemeClr val="accent1"/>
                </a:solidFill>
              </a:rPr>
              <a:t>, de </a:t>
            </a:r>
            <a:r>
              <a:rPr lang="fr-BE" sz="1600" dirty="0">
                <a:solidFill>
                  <a:schemeClr val="accent1"/>
                </a:solidFill>
              </a:rPr>
              <a:t>l’eau, des déchets.</a:t>
            </a:r>
          </a:p>
          <a:p>
            <a:pPr marL="0" indent="0">
              <a:buNone/>
            </a:pPr>
            <a:r>
              <a:rPr lang="fr-BE" sz="1600" dirty="0">
                <a:solidFill>
                  <a:schemeClr val="accent1"/>
                </a:solidFill>
              </a:rPr>
              <a:t>L’ensemble des moyens mis en </a:t>
            </a:r>
            <a:r>
              <a:rPr lang="fr-BE" sz="1600" dirty="0" err="1">
                <a:solidFill>
                  <a:schemeClr val="accent1"/>
                </a:solidFill>
              </a:rPr>
              <a:t>oeuvre</a:t>
            </a:r>
            <a:r>
              <a:rPr lang="fr-BE" sz="1600" dirty="0">
                <a:solidFill>
                  <a:schemeClr val="accent1"/>
                </a:solidFill>
              </a:rPr>
              <a:t> par l’institut pour remplir sa mission forme un système d’assurance qualité</a:t>
            </a:r>
            <a:r>
              <a:rPr lang="fr-BE" sz="16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fr-BE" sz="1500" i="1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81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Le rôle de Laboratoire de Référence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b="1" dirty="0">
                <a:solidFill>
                  <a:schemeClr val="accent1"/>
                </a:solidFill>
              </a:rPr>
              <a:t>27 MAI 1999. – Arrêté du Gouvernement wallon relatif à la mission de laboratoire </a:t>
            </a:r>
            <a:r>
              <a:rPr lang="fr-BE" sz="1800" b="1" dirty="0" smtClean="0">
                <a:solidFill>
                  <a:schemeClr val="accent1"/>
                </a:solidFill>
              </a:rPr>
              <a:t>de référence </a:t>
            </a:r>
            <a:r>
              <a:rPr lang="fr-BE" sz="1800" b="1" dirty="0">
                <a:solidFill>
                  <a:schemeClr val="accent1"/>
                </a:solidFill>
              </a:rPr>
              <a:t>en matière d’eau, d’air et de déchets de l’Institut scientifique de Service public</a:t>
            </a:r>
            <a:endParaRPr lang="fr-BE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5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600" b="1" dirty="0" smtClean="0">
                <a:solidFill>
                  <a:schemeClr val="accent1"/>
                </a:solidFill>
              </a:rPr>
              <a:t>Art. 3. </a:t>
            </a:r>
            <a:r>
              <a:rPr lang="fr-BE" sz="1600" dirty="0" smtClean="0">
                <a:solidFill>
                  <a:schemeClr val="accent1"/>
                </a:solidFill>
              </a:rPr>
              <a:t>Dans </a:t>
            </a:r>
            <a:r>
              <a:rPr lang="fr-BE" sz="1600" dirty="0">
                <a:solidFill>
                  <a:schemeClr val="accent1"/>
                </a:solidFill>
              </a:rPr>
              <a:t>le cadre de cette mission, l’institut est chargé:</a:t>
            </a:r>
          </a:p>
          <a:p>
            <a:pPr marL="0" indent="0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1° d’élaborer</a:t>
            </a:r>
            <a:r>
              <a:rPr lang="fr-BE" sz="1600" dirty="0">
                <a:solidFill>
                  <a:schemeClr val="accent1"/>
                </a:solidFill>
              </a:rPr>
              <a:t>, de tenir à jour et de diffuser </a:t>
            </a:r>
            <a:r>
              <a:rPr lang="fr-BE" sz="1600" b="1" dirty="0">
                <a:solidFill>
                  <a:srgbClr val="FF0000"/>
                </a:solidFill>
              </a:rPr>
              <a:t>un manuel de méthodes de référence</a:t>
            </a:r>
            <a:r>
              <a:rPr lang="fr-BE" sz="1600" dirty="0">
                <a:solidFill>
                  <a:schemeClr val="accent1"/>
                </a:solidFill>
              </a:rPr>
              <a:t>;</a:t>
            </a:r>
          </a:p>
          <a:p>
            <a:pPr marL="361950" indent="0">
              <a:buNone/>
            </a:pPr>
            <a:r>
              <a:rPr lang="fr-BE" sz="11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</a:p>
          <a:p>
            <a:pPr marL="0" indent="0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6° d’apporter </a:t>
            </a:r>
            <a:r>
              <a:rPr lang="fr-BE" sz="1600" dirty="0">
                <a:solidFill>
                  <a:schemeClr val="accent1"/>
                </a:solidFill>
              </a:rPr>
              <a:t>un support technique aux laboratoires agréés par la Région wallonne dans la mise en </a:t>
            </a:r>
            <a:r>
              <a:rPr lang="fr-BE" sz="1600" dirty="0" err="1">
                <a:solidFill>
                  <a:schemeClr val="accent1"/>
                </a:solidFill>
              </a:rPr>
              <a:t>oeuvre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smtClean="0">
                <a:solidFill>
                  <a:schemeClr val="accent1"/>
                </a:solidFill>
              </a:rPr>
              <a:t>des méthodes </a:t>
            </a:r>
            <a:r>
              <a:rPr lang="fr-BE" sz="1600" dirty="0">
                <a:solidFill>
                  <a:schemeClr val="accent1"/>
                </a:solidFill>
              </a:rPr>
              <a:t>de références ainsi que d’un système d’assurance qualité</a:t>
            </a:r>
            <a:r>
              <a:rPr lang="fr-BE" sz="1600" dirty="0" smtClean="0">
                <a:solidFill>
                  <a:schemeClr val="accent1"/>
                </a:solidFill>
              </a:rPr>
              <a:t>;</a:t>
            </a:r>
          </a:p>
          <a:p>
            <a:pPr marL="361950" indent="0">
              <a:buNone/>
            </a:pPr>
            <a:r>
              <a:rPr lang="fr-BE" sz="11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</a:p>
          <a:p>
            <a:pPr marL="0" indent="0">
              <a:buNone/>
            </a:pPr>
            <a:r>
              <a:rPr lang="fr-BE" sz="1600" dirty="0" smtClean="0">
                <a:solidFill>
                  <a:schemeClr val="accent1"/>
                </a:solidFill>
              </a:rPr>
              <a:t>8° de </a:t>
            </a:r>
            <a:r>
              <a:rPr lang="fr-BE" sz="1600" dirty="0">
                <a:solidFill>
                  <a:schemeClr val="accent1"/>
                </a:solidFill>
              </a:rPr>
              <a:t>développer, d’améliorer et de tester les méthodes de prélèvements, de mesure in situ et d’analyse</a:t>
            </a:r>
            <a:r>
              <a:rPr lang="fr-BE" sz="1600" dirty="0" smtClean="0">
                <a:solidFill>
                  <a:schemeClr val="accent1"/>
                </a:solidFill>
              </a:rPr>
              <a:t>;</a:t>
            </a:r>
          </a:p>
          <a:p>
            <a:pPr marL="361950" indent="0">
              <a:buNone/>
            </a:pPr>
            <a:r>
              <a:rPr lang="fr-BE" sz="11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[…]</a:t>
            </a:r>
            <a:endParaRPr lang="fr-BE" sz="11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2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00900" cy="442535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800" b="1" dirty="0" smtClean="0">
                <a:solidFill>
                  <a:schemeClr val="accent1"/>
                </a:solidFill>
              </a:rPr>
              <a:t>Le </a:t>
            </a:r>
            <a:r>
              <a:rPr lang="fr-BE" sz="2800" b="1" u="sng" dirty="0" smtClean="0">
                <a:solidFill>
                  <a:schemeClr val="accent1"/>
                </a:solidFill>
              </a:rPr>
              <a:t>C</a:t>
            </a:r>
            <a:r>
              <a:rPr lang="fr-BE" sz="2800" b="1" dirty="0" smtClean="0">
                <a:solidFill>
                  <a:schemeClr val="accent1"/>
                </a:solidFill>
              </a:rPr>
              <a:t>ompendium </a:t>
            </a:r>
            <a:r>
              <a:rPr lang="fr-BE" sz="2800" b="1" u="sng" dirty="0" smtClean="0">
                <a:solidFill>
                  <a:schemeClr val="accent1"/>
                </a:solidFill>
              </a:rPr>
              <a:t>W</a:t>
            </a:r>
            <a:r>
              <a:rPr lang="fr-BE" sz="2800" b="1" dirty="0" smtClean="0">
                <a:solidFill>
                  <a:schemeClr val="accent1"/>
                </a:solidFill>
              </a:rPr>
              <a:t>allon des méthodes d’</a:t>
            </a:r>
            <a:r>
              <a:rPr lang="fr-BE" sz="2800" b="1" u="sng" dirty="0" smtClean="0">
                <a:solidFill>
                  <a:schemeClr val="accent1"/>
                </a:solidFill>
              </a:rPr>
              <a:t>E</a:t>
            </a:r>
            <a:r>
              <a:rPr lang="fr-BE" sz="2800" b="1" dirty="0" smtClean="0">
                <a:solidFill>
                  <a:schemeClr val="accent1"/>
                </a:solidFill>
              </a:rPr>
              <a:t>chantillonnage et d’</a:t>
            </a:r>
            <a:r>
              <a:rPr lang="fr-BE" sz="2800" b="1" u="sng" dirty="0" smtClean="0">
                <a:solidFill>
                  <a:schemeClr val="accent1"/>
                </a:solidFill>
              </a:rPr>
              <a:t>A</a:t>
            </a:r>
            <a:r>
              <a:rPr lang="fr-BE" sz="2800" b="1" dirty="0" smtClean="0">
                <a:solidFill>
                  <a:schemeClr val="accent1"/>
                </a:solidFill>
              </a:rPr>
              <a:t>nalyse</a:t>
            </a:r>
          </a:p>
          <a:p>
            <a:pPr marL="0" indent="0">
              <a:buNone/>
            </a:pPr>
            <a:endParaRPr lang="fr-BE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</a:rPr>
              <a:t>est l'outil de référence </a:t>
            </a:r>
            <a:r>
              <a:rPr lang="fr-BE" sz="2000" dirty="0">
                <a:solidFill>
                  <a:srgbClr val="FF0000"/>
                </a:solidFill>
              </a:rPr>
              <a:t>unique 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</a:rPr>
              <a:t>qui rassemble les méthodes de </a:t>
            </a:r>
            <a:r>
              <a:rPr lang="fr-BE" sz="2000" dirty="0">
                <a:solidFill>
                  <a:srgbClr val="FF0000"/>
                </a:solidFill>
              </a:rPr>
              <a:t>prélèvement 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</a:rPr>
              <a:t>et de </a:t>
            </a:r>
            <a:r>
              <a:rPr lang="fr-BE" sz="2000" dirty="0" err="1">
                <a:solidFill>
                  <a:srgbClr val="FF0000"/>
                </a:solidFill>
              </a:rPr>
              <a:t>pré-traitement</a:t>
            </a:r>
            <a:r>
              <a:rPr lang="fr-BE" sz="2000" dirty="0">
                <a:solidFill>
                  <a:schemeClr val="accent1"/>
                </a:solidFill>
              </a:rPr>
              <a:t> des échantillons 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</a:rPr>
              <a:t>ainsi que les procédures </a:t>
            </a:r>
            <a:r>
              <a:rPr lang="fr-BE" sz="2000" dirty="0">
                <a:solidFill>
                  <a:srgbClr val="FF0000"/>
                </a:solidFill>
              </a:rPr>
              <a:t>analytiques </a:t>
            </a:r>
          </a:p>
          <a:p>
            <a:pPr marL="0" indent="0">
              <a:buNone/>
            </a:pPr>
            <a:r>
              <a:rPr lang="fr-BE" sz="2000" dirty="0">
                <a:solidFill>
                  <a:schemeClr val="accent1"/>
                </a:solidFill>
              </a:rPr>
              <a:t>applicables dans le cadre des </a:t>
            </a:r>
            <a:r>
              <a:rPr lang="fr-BE" sz="2000" dirty="0">
                <a:solidFill>
                  <a:srgbClr val="FF0000"/>
                </a:solidFill>
              </a:rPr>
              <a:t>agréments environnementaux </a:t>
            </a:r>
            <a:r>
              <a:rPr lang="fr-BE" sz="2000" dirty="0">
                <a:solidFill>
                  <a:schemeClr val="accent1"/>
                </a:solidFill>
              </a:rPr>
              <a:t>en </a:t>
            </a:r>
            <a:r>
              <a:rPr lang="fr-BE" sz="2000" dirty="0">
                <a:solidFill>
                  <a:srgbClr val="FF0000"/>
                </a:solidFill>
              </a:rPr>
              <a:t>Wallonie </a:t>
            </a:r>
            <a:endParaRPr lang="fr-BE" sz="2000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7</a:t>
            </a:fld>
            <a:endParaRPr lang="fr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b="1" dirty="0" smtClean="0">
                <a:solidFill>
                  <a:schemeClr val="accent1"/>
                </a:solidFill>
              </a:rPr>
              <a:t>Le CWEA </a:t>
            </a:r>
            <a:r>
              <a:rPr lang="fr-BE" sz="1800" b="1" dirty="0">
                <a:solidFill>
                  <a:schemeClr val="accent1"/>
                </a:solidFill>
              </a:rPr>
              <a:t>dans </a:t>
            </a:r>
            <a:r>
              <a:rPr lang="fr-BE" sz="1800" b="1" dirty="0" smtClean="0">
                <a:solidFill>
                  <a:schemeClr val="accent1"/>
                </a:solidFill>
              </a:rPr>
              <a:t>l’Arrêté </a:t>
            </a:r>
            <a:r>
              <a:rPr lang="fr-BE" sz="1800" b="1" dirty="0">
                <a:solidFill>
                  <a:schemeClr val="accent1"/>
                </a:solidFill>
              </a:rPr>
              <a:t>du Gouvernement wallon </a:t>
            </a:r>
            <a:r>
              <a:rPr lang="fr-BE" sz="1800" b="1" dirty="0" smtClean="0">
                <a:solidFill>
                  <a:schemeClr val="accent1"/>
                </a:solidFill>
              </a:rPr>
              <a:t>du </a:t>
            </a:r>
            <a:r>
              <a:rPr lang="fr-BE" sz="1800" b="1" dirty="0">
                <a:solidFill>
                  <a:schemeClr val="accent1"/>
                </a:solidFill>
              </a:rPr>
              <a:t>6 décembre 2018 </a:t>
            </a:r>
            <a:r>
              <a:rPr lang="fr-BE" sz="1800" b="1" dirty="0" smtClean="0">
                <a:solidFill>
                  <a:schemeClr val="accent1"/>
                </a:solidFill>
              </a:rPr>
              <a:t>relatif </a:t>
            </a:r>
            <a:r>
              <a:rPr lang="fr-BE" sz="1800" b="1" dirty="0">
                <a:solidFill>
                  <a:schemeClr val="accent1"/>
                </a:solidFill>
              </a:rPr>
              <a:t>à la gestion et l'assainissement des </a:t>
            </a:r>
            <a:r>
              <a:rPr lang="fr-BE" sz="1800" b="1" dirty="0" smtClean="0">
                <a:solidFill>
                  <a:schemeClr val="accent1"/>
                </a:solidFill>
              </a:rPr>
              <a:t>sols (1)</a:t>
            </a: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600" b="1" dirty="0" smtClean="0">
                <a:solidFill>
                  <a:schemeClr val="accent1"/>
                </a:solidFill>
              </a:rPr>
              <a:t>Art</a:t>
            </a:r>
            <a:r>
              <a:rPr lang="fr-BE" sz="1600" b="1" dirty="0">
                <a:solidFill>
                  <a:schemeClr val="accent1"/>
                </a:solidFill>
              </a:rPr>
              <a:t>. 84. </a:t>
            </a:r>
            <a:r>
              <a:rPr lang="fr-BE" sz="1600" dirty="0">
                <a:solidFill>
                  <a:schemeClr val="accent1"/>
                </a:solidFill>
              </a:rPr>
              <a:t>§ 1er. Le CWEA </a:t>
            </a:r>
            <a:r>
              <a:rPr lang="fr-BE" sz="1600" dirty="0" smtClean="0">
                <a:solidFill>
                  <a:schemeClr val="accent1"/>
                </a:solidFill>
              </a:rPr>
              <a:t>regroupe </a:t>
            </a:r>
            <a:r>
              <a:rPr lang="fr-BE" sz="1600" dirty="0">
                <a:solidFill>
                  <a:schemeClr val="accent1"/>
                </a:solidFill>
              </a:rPr>
              <a:t>notamment les méthodes de </a:t>
            </a:r>
            <a:r>
              <a:rPr lang="fr-BE" sz="1600" dirty="0" smtClean="0">
                <a:solidFill>
                  <a:schemeClr val="accent1"/>
                </a:solidFill>
              </a:rPr>
              <a:t>références et </a:t>
            </a:r>
            <a:r>
              <a:rPr lang="fr-BE" sz="1600" dirty="0">
                <a:solidFill>
                  <a:schemeClr val="accent1"/>
                </a:solidFill>
              </a:rPr>
              <a:t>identifie les types de matrices auxquelles sont applicables ces méthodes de référence.</a:t>
            </a:r>
          </a:p>
          <a:p>
            <a:pPr marL="0" indent="0">
              <a:buNone/>
            </a:pPr>
            <a:endParaRPr lang="fr-BE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accent1"/>
                </a:solidFill>
              </a:rPr>
              <a:t>Le CWEA peut notamment :</a:t>
            </a:r>
          </a:p>
          <a:p>
            <a:pPr marL="990600" indent="-342900">
              <a:buFont typeface="+mj-lt"/>
              <a:buAutoNum type="arabicPeriod"/>
            </a:pPr>
            <a:r>
              <a:rPr lang="fr-BE" sz="1600" dirty="0">
                <a:solidFill>
                  <a:schemeClr val="accent1"/>
                </a:solidFill>
              </a:rPr>
              <a:t>f</a:t>
            </a:r>
            <a:r>
              <a:rPr lang="fr-BE" sz="1600" dirty="0" smtClean="0">
                <a:solidFill>
                  <a:schemeClr val="accent1"/>
                </a:solidFill>
              </a:rPr>
              <a:t>ixer </a:t>
            </a:r>
            <a:r>
              <a:rPr lang="fr-BE" sz="1600" dirty="0">
                <a:solidFill>
                  <a:schemeClr val="accent1"/>
                </a:solidFill>
              </a:rPr>
              <a:t>des </a:t>
            </a:r>
            <a:r>
              <a:rPr lang="fr-BE" sz="1600" dirty="0">
                <a:solidFill>
                  <a:srgbClr val="FF0000"/>
                </a:solidFill>
              </a:rPr>
              <a:t>lignes directrices</a:t>
            </a:r>
            <a:r>
              <a:rPr lang="fr-BE" sz="1600" dirty="0">
                <a:solidFill>
                  <a:schemeClr val="accent1"/>
                </a:solidFill>
              </a:rPr>
              <a:t> pour l'interprétation des résultats et imposer des grilles d'interprétation;</a:t>
            </a:r>
          </a:p>
          <a:p>
            <a:pPr marL="990600" indent="-342900">
              <a:buFont typeface="+mj-lt"/>
              <a:buAutoNum type="arabicPeriod"/>
            </a:pPr>
            <a:r>
              <a:rPr lang="fr-BE" sz="1600" dirty="0" smtClean="0">
                <a:solidFill>
                  <a:schemeClr val="accent1"/>
                </a:solidFill>
              </a:rPr>
              <a:t>fixer </a:t>
            </a:r>
            <a:r>
              <a:rPr lang="fr-BE" sz="1600" dirty="0">
                <a:solidFill>
                  <a:schemeClr val="accent1"/>
                </a:solidFill>
              </a:rPr>
              <a:t>des lignes directrices pour l'établissement de statistiques;</a:t>
            </a:r>
          </a:p>
          <a:p>
            <a:pPr marL="990600" indent="-342900">
              <a:buFont typeface="+mj-lt"/>
              <a:buAutoNum type="arabicPeriod"/>
            </a:pPr>
            <a:r>
              <a:rPr lang="fr-BE" sz="1600" dirty="0" smtClean="0">
                <a:solidFill>
                  <a:schemeClr val="accent1"/>
                </a:solidFill>
              </a:rPr>
              <a:t>fixer </a:t>
            </a:r>
            <a:r>
              <a:rPr lang="fr-BE" sz="1600" dirty="0">
                <a:solidFill>
                  <a:schemeClr val="accent1"/>
                </a:solidFill>
              </a:rPr>
              <a:t>les critères pour établir l'équivalence entre les méthodes du CWEA et les méthodes alternatives proposées par les experts ou laboratoires;</a:t>
            </a:r>
          </a:p>
          <a:p>
            <a:pPr marL="990600" indent="-342900">
              <a:buFont typeface="+mj-lt"/>
              <a:buAutoNum type="arabicPeriod"/>
            </a:pPr>
            <a:r>
              <a:rPr lang="fr-BE" sz="1600" dirty="0" smtClean="0">
                <a:solidFill>
                  <a:srgbClr val="FF0000"/>
                </a:solidFill>
              </a:rPr>
              <a:t>imposer </a:t>
            </a:r>
            <a:r>
              <a:rPr lang="fr-BE" sz="1600" dirty="0">
                <a:solidFill>
                  <a:srgbClr val="FF0000"/>
                </a:solidFill>
              </a:rPr>
              <a:t>les modèles </a:t>
            </a:r>
            <a:r>
              <a:rPr lang="fr-BE" sz="1600" dirty="0">
                <a:solidFill>
                  <a:schemeClr val="accent1"/>
                </a:solidFill>
              </a:rPr>
              <a:t>et modalités à respecter pour les bulletins de prélèvement et d'analyse, les bulletins de saisie d'information, les rapports ou </a:t>
            </a:r>
            <a:r>
              <a:rPr lang="fr-BE" sz="1600" dirty="0" smtClean="0">
                <a:solidFill>
                  <a:schemeClr val="accent1"/>
                </a:solidFill>
              </a:rPr>
              <a:t>tableurs;</a:t>
            </a:r>
            <a:endParaRPr lang="fr-BE" sz="1600" dirty="0">
              <a:solidFill>
                <a:schemeClr val="accent1"/>
              </a:solidFill>
            </a:endParaRPr>
          </a:p>
          <a:p>
            <a:pPr marL="990600" indent="-342900">
              <a:buFont typeface="+mj-lt"/>
              <a:buAutoNum type="arabicPeriod"/>
            </a:pPr>
            <a:r>
              <a:rPr lang="fr-BE" sz="1600" dirty="0" smtClean="0">
                <a:solidFill>
                  <a:srgbClr val="FF0000"/>
                </a:solidFill>
              </a:rPr>
              <a:t>définir </a:t>
            </a:r>
            <a:r>
              <a:rPr lang="fr-BE" sz="1600" dirty="0">
                <a:solidFill>
                  <a:srgbClr val="FF0000"/>
                </a:solidFill>
              </a:rPr>
              <a:t>des champs d'application spécifiques </a:t>
            </a:r>
            <a:r>
              <a:rPr lang="fr-BE" sz="1600" dirty="0">
                <a:solidFill>
                  <a:schemeClr val="accent1"/>
                </a:solidFill>
              </a:rPr>
              <a:t>pour des méthodes et appareils d'investigation</a:t>
            </a:r>
            <a:r>
              <a:rPr lang="fr-BE" sz="1600" dirty="0" smtClean="0">
                <a:solidFill>
                  <a:schemeClr val="accent1"/>
                </a:solidFill>
              </a:rPr>
              <a:t>.</a:t>
            </a:r>
            <a:endParaRPr lang="fr-BE" sz="1600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153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07904" y="33265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Présentation du CWEA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647564" y="1700809"/>
            <a:ext cx="8172908" cy="442535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1800" b="1" dirty="0" smtClean="0">
                <a:solidFill>
                  <a:schemeClr val="accent1"/>
                </a:solidFill>
              </a:rPr>
              <a:t>Le CWEA </a:t>
            </a:r>
            <a:r>
              <a:rPr lang="fr-BE" sz="1800" b="1" dirty="0">
                <a:solidFill>
                  <a:schemeClr val="accent1"/>
                </a:solidFill>
              </a:rPr>
              <a:t>dans </a:t>
            </a:r>
            <a:r>
              <a:rPr lang="fr-BE" sz="1800" b="1" dirty="0" smtClean="0">
                <a:solidFill>
                  <a:schemeClr val="accent1"/>
                </a:solidFill>
              </a:rPr>
              <a:t>l’Arrêté </a:t>
            </a:r>
            <a:r>
              <a:rPr lang="fr-BE" sz="1800" b="1" dirty="0">
                <a:solidFill>
                  <a:schemeClr val="accent1"/>
                </a:solidFill>
              </a:rPr>
              <a:t>du Gouvernement wallon </a:t>
            </a:r>
            <a:r>
              <a:rPr lang="fr-BE" sz="1800" b="1" dirty="0" smtClean="0">
                <a:solidFill>
                  <a:schemeClr val="accent1"/>
                </a:solidFill>
              </a:rPr>
              <a:t>du </a:t>
            </a:r>
            <a:r>
              <a:rPr lang="fr-BE" sz="1800" b="1" dirty="0">
                <a:solidFill>
                  <a:schemeClr val="accent1"/>
                </a:solidFill>
              </a:rPr>
              <a:t>6 décembre 2018 </a:t>
            </a:r>
            <a:r>
              <a:rPr lang="fr-BE" sz="1800" b="1" dirty="0" smtClean="0">
                <a:solidFill>
                  <a:schemeClr val="accent1"/>
                </a:solidFill>
              </a:rPr>
              <a:t>relatif </a:t>
            </a:r>
            <a:r>
              <a:rPr lang="fr-BE" sz="1800" b="1" dirty="0">
                <a:solidFill>
                  <a:schemeClr val="accent1"/>
                </a:solidFill>
              </a:rPr>
              <a:t>à la gestion et l'assainissement des </a:t>
            </a:r>
            <a:r>
              <a:rPr lang="fr-BE" sz="1800" b="1" dirty="0" smtClean="0">
                <a:solidFill>
                  <a:schemeClr val="accent1"/>
                </a:solidFill>
              </a:rPr>
              <a:t>sols (2)</a:t>
            </a: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BE" sz="18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600" b="1" dirty="0" smtClean="0">
                <a:solidFill>
                  <a:schemeClr val="accent1"/>
                </a:solidFill>
              </a:rPr>
              <a:t>Art</a:t>
            </a:r>
            <a:r>
              <a:rPr lang="fr-BE" sz="1600" b="1" dirty="0">
                <a:solidFill>
                  <a:schemeClr val="accent1"/>
                </a:solidFill>
              </a:rPr>
              <a:t>. 84. </a:t>
            </a:r>
            <a:r>
              <a:rPr lang="fr-BE" sz="1600" dirty="0" smtClean="0">
                <a:solidFill>
                  <a:schemeClr val="accent1"/>
                </a:solidFill>
              </a:rPr>
              <a:t>§ </a:t>
            </a:r>
            <a:r>
              <a:rPr lang="fr-BE" sz="1600" dirty="0">
                <a:solidFill>
                  <a:schemeClr val="accent1"/>
                </a:solidFill>
              </a:rPr>
              <a:t>2. Le Ministre approuve le CWEA et ses révisions sur base des propositions de l'Administration et de l'ISSeP. Il fixe la date de son entrée en vigueur.</a:t>
            </a:r>
          </a:p>
          <a:p>
            <a:pPr marL="0" indent="0">
              <a:buNone/>
            </a:pPr>
            <a:endParaRPr lang="fr-BE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1600" dirty="0">
                <a:solidFill>
                  <a:schemeClr val="accent1"/>
                </a:solidFill>
              </a:rPr>
              <a:t>§ 3. Le CWEA est disponible sur le Portail environnement du Service public de Wallonie.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17986"/>
            <a:ext cx="451884" cy="6233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67471"/>
            <a:ext cx="648072" cy="649935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59833" y="6262252"/>
            <a:ext cx="3786691" cy="365125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Formation PRÉLEVEURS</a:t>
            </a:r>
            <a:endParaRPr lang="fr-BE" dirty="0">
              <a:solidFill>
                <a:schemeClr val="accent1"/>
              </a:solidFill>
            </a:endParaRPr>
          </a:p>
          <a:p>
            <a:pPr algn="ctr"/>
            <a:r>
              <a:rPr lang="fr-BE" dirty="0">
                <a:solidFill>
                  <a:schemeClr val="accent1"/>
                </a:solidFill>
              </a:rPr>
              <a:t>Présentation générale du CWEA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164288" y="6181747"/>
            <a:ext cx="1161826" cy="365125"/>
          </a:xfrm>
        </p:spPr>
        <p:txBody>
          <a:bodyPr/>
          <a:lstStyle/>
          <a:p>
            <a:fld id="{1CC86C12-27FA-4E55-AABA-72B19D089AC4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83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ésentation_ISSeP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19398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Présentation_ISSeP</Template>
  <TotalTime>9917</TotalTime>
  <Words>1485</Words>
  <Application>Microsoft Office PowerPoint</Application>
  <PresentationFormat>Affichage à l'écran (4:3)</PresentationFormat>
  <Paragraphs>261</Paragraphs>
  <Slides>29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Présentation_ISSeP</vt:lpstr>
      <vt:lpstr>      Formation « préleveurs »  Présentation générale du CWEA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générale du CWEA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Problématique des terres amiantées</dc:title>
  <dc:creator>LAMBOTTE Robin</dc:creator>
  <cp:lastModifiedBy>FRIPPIAT Christophe</cp:lastModifiedBy>
  <cp:revision>359</cp:revision>
  <cp:lastPrinted>2019-11-12T09:52:26Z</cp:lastPrinted>
  <dcterms:created xsi:type="dcterms:W3CDTF">2017-11-22T16:18:59Z</dcterms:created>
  <dcterms:modified xsi:type="dcterms:W3CDTF">2019-11-21T06:28:46Z</dcterms:modified>
</cp:coreProperties>
</file>