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324" r:id="rId3"/>
    <p:sldId id="373" r:id="rId4"/>
    <p:sldId id="381" r:id="rId5"/>
    <p:sldId id="379" r:id="rId6"/>
    <p:sldId id="402" r:id="rId7"/>
    <p:sldId id="399" r:id="rId8"/>
    <p:sldId id="374" r:id="rId9"/>
    <p:sldId id="380" r:id="rId10"/>
    <p:sldId id="382" r:id="rId11"/>
    <p:sldId id="383" r:id="rId12"/>
    <p:sldId id="375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3" r:id="rId21"/>
    <p:sldId id="394" r:id="rId22"/>
    <p:sldId id="395" r:id="rId23"/>
    <p:sldId id="396" r:id="rId24"/>
    <p:sldId id="400" r:id="rId25"/>
    <p:sldId id="401" r:id="rId26"/>
    <p:sldId id="392" r:id="rId27"/>
    <p:sldId id="296" r:id="rId28"/>
    <p:sldId id="398" r:id="rId2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MBERT Christophe" initials="CHL" lastIdx="5" clrIdx="0"/>
  <p:cmAuthor id="1" name="GARZANITI Simon" initials="S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DE2"/>
    <a:srgbClr val="04617B"/>
    <a:srgbClr val="07A1CB"/>
    <a:srgbClr val="89A5EA"/>
    <a:srgbClr val="277CF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92362" autoAdjust="0"/>
  </p:normalViewPr>
  <p:slideViewPr>
    <p:cSldViewPr>
      <p:cViewPr>
        <p:scale>
          <a:sx n="75" d="100"/>
          <a:sy n="75" d="100"/>
        </p:scale>
        <p:origin x="-2820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F2A20-B23D-401D-86CF-E356F933D1BC}" type="datetimeFigureOut">
              <a:rPr lang="fr-BE" smtClean="0"/>
              <a:t>28-11-19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06BF0-014E-422D-ACA1-EE2E5A1C170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859395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19D4F-6D3A-4266-85EF-D4F0EE4249D8}" type="datetimeFigureOut">
              <a:rPr lang="fr-BE" smtClean="0"/>
              <a:t>28-11-19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4B083-83BB-468C-8A15-9F496F32F8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47177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2642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fr-FR" b="1" u="sng" dirty="0">
                <a:solidFill>
                  <a:schemeClr val="accent1"/>
                </a:solidFill>
              </a:rPr>
              <a:t>Principe</a:t>
            </a:r>
          </a:p>
          <a:p>
            <a:pPr marL="228600" indent="-228600">
              <a:buFont typeface="Wingdings"/>
              <a:buAutoNum type="arabicPeriod"/>
            </a:pPr>
            <a:r>
              <a:rPr lang="fr-BE" dirty="0"/>
              <a:t>Mélange : </a:t>
            </a:r>
          </a:p>
          <a:p>
            <a:r>
              <a:rPr lang="fr-FR" dirty="0">
                <a:solidFill>
                  <a:schemeClr val="accent1"/>
                </a:solidFill>
              </a:rPr>
              <a:t>Rassembler la matière sur une surface propre et plane pour former un cône (peut être une feuille de plastique utilisée pour le mélange)</a:t>
            </a:r>
          </a:p>
          <a:p>
            <a:r>
              <a:rPr lang="fr-FR" dirty="0">
                <a:solidFill>
                  <a:schemeClr val="accent1"/>
                </a:solidFill>
              </a:rPr>
              <a:t>Mélanger le matériau en le retournant au moins 3 fois au moyen p.ex. d’une pelle (remonter le matériau au sommet du cône)</a:t>
            </a:r>
            <a:endParaRPr lang="fr-BE" dirty="0"/>
          </a:p>
          <a:p>
            <a:pPr marL="0" indent="0">
              <a:buFont typeface="Wingdings"/>
              <a:buNone/>
            </a:pPr>
            <a:endParaRPr lang="fr-BE" dirty="0"/>
          </a:p>
          <a:p>
            <a:pPr marL="0" indent="0">
              <a:buFont typeface="Wingdings"/>
              <a:buNone/>
            </a:pPr>
            <a:r>
              <a:rPr lang="fr-BE" dirty="0"/>
              <a:t>2.</a:t>
            </a:r>
            <a:r>
              <a:rPr lang="fr-BE" baseline="0" dirty="0"/>
              <a:t> Réduction :</a:t>
            </a:r>
          </a:p>
          <a:p>
            <a:pPr marL="0" indent="0">
              <a:buFont typeface="Wingdings"/>
              <a:buNone/>
            </a:pPr>
            <a:r>
              <a:rPr lang="fr-BE" dirty="0"/>
              <a:t>Quartage :</a:t>
            </a:r>
          </a:p>
          <a:p>
            <a:pPr marL="171450" indent="-171450">
              <a:buFontTx/>
              <a:buChar char="-"/>
            </a:pPr>
            <a:r>
              <a:rPr lang="fr-BE" dirty="0"/>
              <a:t>Division de l’échantillon composite homogénéisé en 4 secteurs</a:t>
            </a:r>
            <a:r>
              <a:rPr lang="fr-BE" baseline="0" dirty="0"/>
              <a:t> de volume équivalent</a:t>
            </a:r>
          </a:p>
          <a:p>
            <a:pPr marL="171450" indent="-171450">
              <a:buFontTx/>
              <a:buChar char="-"/>
            </a:pPr>
            <a:r>
              <a:rPr lang="fr-FR" dirty="0">
                <a:solidFill>
                  <a:schemeClr val="accent1"/>
                </a:solidFill>
              </a:rPr>
              <a:t>Les 2 quarts diamétralement opposés sont conservés et recombinés. </a:t>
            </a:r>
            <a:endParaRPr lang="fr-B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schemeClr val="accent1"/>
                </a:solidFill>
              </a:rPr>
              <a:t>Les deux autres quarts sont écartés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dirty="0"/>
              <a:t>On reconstitue le tas et on homogénéise</a:t>
            </a:r>
          </a:p>
          <a:p>
            <a:pPr marL="171450" indent="-171450">
              <a:buFontTx/>
              <a:buChar char="-"/>
            </a:pPr>
            <a:r>
              <a:rPr lang="fr-BE" dirty="0"/>
              <a:t>On répète</a:t>
            </a:r>
            <a:r>
              <a:rPr lang="fr-BE" baseline="0" dirty="0"/>
              <a:t> ces étapes jusqu’à obtenir le volume d’échantillon </a:t>
            </a:r>
            <a:r>
              <a:rPr lang="fr-FR" dirty="0">
                <a:solidFill>
                  <a:schemeClr val="accent1"/>
                </a:solidFill>
              </a:rPr>
              <a:t>nécessaire à la constitution de l’échantillon à destination du laboratoire</a:t>
            </a:r>
            <a:endParaRPr lang="fr-BE" baseline="0" dirty="0"/>
          </a:p>
          <a:p>
            <a:pPr marL="0" indent="0">
              <a:buFontTx/>
              <a:buNone/>
            </a:pPr>
            <a:endParaRPr lang="fr-BE" baseline="0" dirty="0"/>
          </a:p>
          <a:p>
            <a:pPr marL="0" indent="0">
              <a:buFontTx/>
              <a:buNone/>
            </a:pPr>
            <a:r>
              <a:rPr lang="fr-BE" baseline="0" dirty="0"/>
              <a:t>Si plusieurs échantillons sont nécessaires, on conserve les parties écartées et on répète les étapes autant de fois que d’échantillons nécessaires</a:t>
            </a:r>
          </a:p>
          <a:p>
            <a:pPr marL="0" indent="0">
              <a:buFontTx/>
              <a:buNone/>
            </a:pPr>
            <a:endParaRPr lang="fr-BE" baseline="0" dirty="0"/>
          </a:p>
          <a:p>
            <a:pPr marL="0" indent="0">
              <a:buFontTx/>
              <a:buNone/>
            </a:pPr>
            <a:r>
              <a:rPr lang="fr-BE" baseline="0" dirty="0"/>
              <a:t>+ Réduction au moyen d’un diviseur : pas sur site 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839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1E01-E19D-40A5-BBB8-7438E088CD1A}" type="datetime1">
              <a:rPr lang="fr-BE" smtClean="0"/>
              <a:t>28-11-19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63EE-C4A0-415C-9691-E1B14C930597}" type="datetime1">
              <a:rPr lang="fr-BE" smtClean="0"/>
              <a:t>28-11-19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BD0-BB3E-462D-AD44-5CE046394E62}" type="datetime1">
              <a:rPr lang="fr-BE" smtClean="0"/>
              <a:t>28-11-19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0A44-4563-46B7-82F3-FC003E78AC9F}" type="datetime1">
              <a:rPr lang="fr-BE" smtClean="0"/>
              <a:t>28-11-19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89"/>
            <a:ext cx="5544515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BA1-F1E9-479E-949A-26A4298BA67F}" type="datetime1">
              <a:rPr lang="fr-BE" smtClean="0"/>
              <a:t>28-11-19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C0A-3E89-4416-AD09-0D75E00D5AD8}" type="datetime1">
              <a:rPr lang="fr-BE" smtClean="0"/>
              <a:t>28-11-19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7A36-9CB8-4A71-9063-D57E70890071}" type="datetime1">
              <a:rPr lang="fr-BE" smtClean="0"/>
              <a:t>28-11-19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97D-4041-4242-8E13-AE8572F98804}" type="datetime1">
              <a:rPr lang="fr-BE" smtClean="0"/>
              <a:t>28-11-19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FE4-B831-4721-8A42-9BDE1A75EB6C}" type="datetime1">
              <a:rPr lang="fr-BE" smtClean="0"/>
              <a:t>28-11-19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989B-BDA9-4704-8CA1-B28C4D04D436}" type="datetime1">
              <a:rPr lang="fr-BE" smtClean="0"/>
              <a:t>28-11-19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4E71-2DBF-41C8-8A78-7A661AF9CAE4}" type="datetime1">
              <a:rPr lang="fr-BE" smtClean="0"/>
              <a:t>28-11-19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A06FFB-516E-4A3E-9775-C5EB7F83D4CA}" type="datetime1">
              <a:rPr lang="fr-BE" smtClean="0"/>
              <a:t>28-11-19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hyperlink" Target="https://www.youtube.com/watch?v=HAtnV5ZqUn8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2444" y="260649"/>
            <a:ext cx="7772400" cy="338030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Formation « préleveurs »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sz="4000" dirty="0" smtClean="0">
                <a:solidFill>
                  <a:schemeClr val="bg1"/>
                </a:solidFill>
              </a:rPr>
              <a:t>P </a:t>
            </a:r>
            <a:r>
              <a:rPr lang="fr-BE" sz="4000" dirty="0">
                <a:solidFill>
                  <a:schemeClr val="bg1"/>
                </a:solidFill>
              </a:rPr>
              <a:t>26 – Méthode de prélèvement de matériaux stockés en </a:t>
            </a:r>
            <a:r>
              <a:rPr lang="fr-BE" sz="4000" dirty="0" smtClean="0">
                <a:solidFill>
                  <a:schemeClr val="bg1"/>
                </a:solidFill>
              </a:rPr>
              <a:t>andains</a:t>
            </a:r>
            <a:endParaRPr lang="fr-BE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813043"/>
            <a:ext cx="6400800" cy="1473200"/>
          </a:xfrm>
        </p:spPr>
        <p:txBody>
          <a:bodyPr>
            <a:normAutofit/>
          </a:bodyPr>
          <a:lstStyle/>
          <a:p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Simon Garzaniti</a:t>
            </a:r>
            <a:endParaRPr lang="fr-BE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" y="5013177"/>
            <a:ext cx="1296144" cy="1582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Conditions et contraintes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1"/>
              <p:cNvSpPr txBox="1">
                <a:spLocks/>
              </p:cNvSpPr>
              <p:nvPr/>
            </p:nvSpPr>
            <p:spPr>
              <a:xfrm>
                <a:off x="647564" y="1700809"/>
                <a:ext cx="8172908" cy="442535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76263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55663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2316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indent="-228600" algn="l" defTabSz="914400" rtl="0" eaLnBrk="1" latinLnBrk="0" hangingPunct="1">
                  <a:spcBef>
                    <a:spcPts val="384"/>
                  </a:spcBef>
                  <a:buClr>
                    <a:schemeClr val="accent1"/>
                  </a:buClr>
                  <a:buFont typeface="Symbol" pitchFamily="18" charset="2"/>
                  <a:buChar char="*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2800" b="1" u="sng" dirty="0">
                    <a:solidFill>
                      <a:schemeClr val="accent1"/>
                    </a:solidFill>
                  </a:rPr>
                  <a:t>Volume d’un lot ?</a:t>
                </a:r>
              </a:p>
              <a:p>
                <a:pPr marL="0" indent="0">
                  <a:buNone/>
                </a:pPr>
                <a:r>
                  <a:rPr lang="fr-FR" sz="2800" b="1" dirty="0" smtClean="0">
                    <a:solidFill>
                      <a:schemeClr val="accent1"/>
                    </a:solidFill>
                  </a:rPr>
                  <a:t>Géométrie</a:t>
                </a:r>
                <a:r>
                  <a:rPr lang="fr-FR" b="1" dirty="0" smtClean="0">
                    <a:solidFill>
                      <a:schemeClr val="accent1"/>
                    </a:solidFill>
                  </a:rPr>
                  <a:t> :</a:t>
                </a:r>
              </a:p>
              <a:p>
                <a:pPr marL="0" indent="0">
                  <a:buNone/>
                </a:pPr>
                <a:endParaRPr lang="fr-FR" b="1" u="sng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solidFill>
                      <a:schemeClr val="accent1"/>
                    </a:solidFill>
                  </a:rPr>
                  <a:t>Volume d’un </a:t>
                </a:r>
                <a:r>
                  <a:rPr lang="fr-FR" u="sng" dirty="0" smtClean="0">
                    <a:solidFill>
                      <a:schemeClr val="accent1"/>
                    </a:solidFill>
                  </a:rPr>
                  <a:t>andain</a:t>
                </a:r>
                <a:r>
                  <a:rPr lang="fr-FR" dirty="0" smtClean="0">
                    <a:solidFill>
                      <a:schemeClr val="accent1"/>
                    </a:solidFill>
                  </a:rPr>
                  <a:t> :</a:t>
                </a:r>
                <a14:m>
                  <m:oMath xmlns:m="http://schemas.openxmlformats.org/officeDocument/2006/math">
                    <m:r>
                      <a:rPr lang="fr-FR" b="0" i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𝑩</m:t>
                            </m:r>
                            <m:r>
                              <a:rPr lang="fr-FR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fr-FR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</m:d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num>
                      <m:den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/>
                      </a:rPr>
                      <m:t>.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fr-BE" b="1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fr-FR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fr-FR" dirty="0">
                    <a:solidFill>
                      <a:schemeClr val="accent1"/>
                    </a:solidFill>
                  </a:rPr>
                  <a:t>Volume d’un </a:t>
                </a:r>
                <a:r>
                  <a:rPr lang="fr-FR" u="sng" dirty="0" smtClean="0">
                    <a:solidFill>
                      <a:schemeClr val="accent1"/>
                    </a:solidFill>
                  </a:rPr>
                  <a:t>cône</a:t>
                </a:r>
                <a:r>
                  <a:rPr lang="fr-FR" dirty="0" smtClean="0">
                    <a:solidFill>
                      <a:schemeClr val="accent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π</m:t>
                        </m:r>
                        <m:r>
                          <a:rPr lang="fr-FR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. </m:t>
                        </m:r>
                        <m:r>
                          <a:rPr lang="fr-FR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fr-FR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².</m:t>
                        </m:r>
                        <m:r>
                          <a:rPr lang="fr-FR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𝒉</m:t>
                        </m:r>
                      </m:num>
                      <m:den>
                        <m:r>
                          <a:rPr lang="fr-FR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fr-BE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fr-FR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fr-FR" b="1" u="sng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fr-FR" b="1" u="sng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fr-BE" sz="32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1700809"/>
                <a:ext cx="8172908" cy="4425355"/>
              </a:xfrm>
              <a:prstGeom prst="rect">
                <a:avLst/>
              </a:prstGeom>
              <a:blipFill rotWithShape="1">
                <a:blip r:embed="rId2"/>
                <a:stretch>
                  <a:fillRect l="-1491" t="-1240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10</a:t>
            </a:fld>
            <a:endParaRPr lang="fr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65"/>
          <a:stretch/>
        </p:blipFill>
        <p:spPr bwMode="auto">
          <a:xfrm>
            <a:off x="5148064" y="1929408"/>
            <a:ext cx="3443824" cy="17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 descr="Image associé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 b="13573"/>
          <a:stretch/>
        </p:blipFill>
        <p:spPr bwMode="auto">
          <a:xfrm>
            <a:off x="5724128" y="3903266"/>
            <a:ext cx="1468955" cy="220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Conditions et contraintes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>
                <a:solidFill>
                  <a:schemeClr val="accent1"/>
                </a:solidFill>
              </a:rPr>
              <a:t>Volume d’un lot ?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Géolocalisation :</a:t>
            </a:r>
            <a:endParaRPr lang="fr-FR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Mesures GPS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Drone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…</a:t>
            </a: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11</a:t>
            </a:fld>
            <a:endParaRPr lang="fr-BE" dirty="0"/>
          </a:p>
        </p:txBody>
      </p:sp>
      <p:pic>
        <p:nvPicPr>
          <p:cNvPr id="13" name="Image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24187" r="4554" b="3237"/>
          <a:stretch/>
        </p:blipFill>
        <p:spPr bwMode="auto">
          <a:xfrm>
            <a:off x="4572000" y="1700809"/>
            <a:ext cx="4131911" cy="4266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29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Conditions et contraintes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>
                <a:solidFill>
                  <a:schemeClr val="accent1"/>
                </a:solidFill>
              </a:rPr>
              <a:t>Volume d’un lot ?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</a:rPr>
              <a:t>Masse </a:t>
            </a:r>
            <a:r>
              <a:rPr lang="fr-FR" sz="2800" b="1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fr-FR" sz="28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Volume</a:t>
            </a:r>
            <a:endParaRPr lang="fr-FR" sz="2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Masse volumique :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1"/>
                </a:solidFill>
              </a:rPr>
              <a:t>	</a:t>
            </a:r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12</a:t>
            </a:fld>
            <a:endParaRPr lang="fr-BE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283702"/>
              </p:ext>
            </p:extLst>
          </p:nvPr>
        </p:nvGraphicFramePr>
        <p:xfrm>
          <a:off x="971600" y="3140968"/>
          <a:ext cx="7748705" cy="23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Feuille de calcul" r:id="rId6" imgW="9134520" imgH="2771673" progId="Excel.Sheet.12">
                  <p:embed/>
                </p:oleObj>
              </mc:Choice>
              <mc:Fallback>
                <p:oleObj name="Feuille de calcul" r:id="rId6" imgW="9134520" imgH="27716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600" y="3140968"/>
                        <a:ext cx="7748705" cy="235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13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Conditions et contraintes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Terres :</a:t>
            </a:r>
          </a:p>
          <a:p>
            <a:pPr marL="0" indent="0">
              <a:buNone/>
            </a:pPr>
            <a:endParaRPr lang="fr-FR" sz="2800" b="1" u="sng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V (excavation) X foisonnement (1,2) = V terres excavées</a:t>
            </a:r>
            <a:endParaRPr lang="fr-BE" sz="2000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13</a:t>
            </a:fld>
            <a:endParaRPr lang="fr-BE" dirty="0"/>
          </a:p>
        </p:txBody>
      </p:sp>
      <p:pic>
        <p:nvPicPr>
          <p:cNvPr id="8194" name="Picture 2" descr="Résultat de recherche d'images pour &quot;trou ta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66" y="3438160"/>
            <a:ext cx="4536504" cy="25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Conditions et contraintes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Sécurité ?</a:t>
            </a:r>
            <a:endParaRPr lang="fr-FR" sz="28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Quels risques ?</a:t>
            </a: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Risques classiques des chantiers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Chutes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Ensevelissements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(</a:t>
            </a:r>
            <a:r>
              <a:rPr lang="fr-FR" dirty="0">
                <a:solidFill>
                  <a:schemeClr val="accent1"/>
                </a:solidFill>
              </a:rPr>
              <a:t>E</a:t>
            </a:r>
            <a:r>
              <a:rPr lang="fr-FR" dirty="0" smtClean="0">
                <a:solidFill>
                  <a:schemeClr val="accent1"/>
                </a:solidFill>
              </a:rPr>
              <a:t>xposition aux polluants)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…</a:t>
            </a:r>
          </a:p>
          <a:p>
            <a:endParaRPr lang="fr-FR" b="1" u="sng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157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Conditions et contraintes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Sécurité :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Est-ce que la stabilité de l’andain est suffisante pour monter au sommet ?</a:t>
            </a:r>
          </a:p>
          <a:p>
            <a:pPr marL="0" indent="0">
              <a:buNone/>
            </a:pPr>
            <a:endParaRPr lang="fr-FR" sz="2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Coordinateur sécurité du chantier ?</a:t>
            </a:r>
          </a:p>
          <a:p>
            <a:r>
              <a:rPr lang="fr-FR" sz="2000" dirty="0">
                <a:solidFill>
                  <a:schemeClr val="accent1"/>
                </a:solidFill>
                <a:sym typeface="Wingdings" panose="05000000000000000000" pitchFamily="2" charset="2"/>
              </a:rPr>
              <a:t>Appréciation personnelle</a:t>
            </a:r>
          </a:p>
          <a:p>
            <a:pPr lvl="1"/>
            <a:r>
              <a:rPr lang="fr-FR" sz="1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Taille ?</a:t>
            </a:r>
          </a:p>
          <a:p>
            <a:pPr lvl="1"/>
            <a:r>
              <a:rPr lang="fr-FR" sz="1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Pente ?</a:t>
            </a:r>
          </a:p>
          <a:p>
            <a:pPr lvl="1"/>
            <a:r>
              <a:rPr lang="fr-FR" sz="1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Cohérence du matériaux ?</a:t>
            </a:r>
          </a:p>
          <a:p>
            <a:pPr marL="301943" lvl="1" indent="0">
              <a:buNone/>
            </a:pPr>
            <a:endParaRPr lang="fr-FR" sz="18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301943" lvl="1" indent="0">
              <a:buNone/>
            </a:pPr>
            <a:r>
              <a:rPr lang="fr-FR" sz="24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 « Analyse des risques »</a:t>
            </a:r>
            <a:endParaRPr lang="fr-BE" sz="2400" b="1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958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Conditions et contraintes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u="sng" dirty="0" smtClean="0">
                <a:solidFill>
                  <a:schemeClr val="accent1"/>
                </a:solidFill>
              </a:rPr>
              <a:t>Sécurité :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Est-ce que la stabilité de l’andain est suffisante pour monter au sommet ?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	</a:t>
            </a:r>
            <a:r>
              <a:rPr lang="fr-FR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OUI ?</a:t>
            </a:r>
            <a:endParaRPr lang="fr-BE" sz="2000" b="1" dirty="0">
              <a:solidFill>
                <a:schemeClr val="accent1"/>
              </a:solidFill>
            </a:endParaRPr>
          </a:p>
          <a:p>
            <a:pPr lvl="1">
              <a:buFont typeface="Wingdings"/>
              <a:buChar char="è"/>
            </a:pP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Prélèvements par les flancs et depuis le sommet</a:t>
            </a:r>
          </a:p>
          <a:p>
            <a:pPr lvl="1">
              <a:buFont typeface="Wingdings"/>
              <a:buChar char="è"/>
            </a:pPr>
            <a:endParaRPr lang="fr-FR" sz="2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	NON ?</a:t>
            </a:r>
            <a:endParaRPr lang="fr-BE" sz="2000" b="1" dirty="0">
              <a:solidFill>
                <a:schemeClr val="accent1"/>
              </a:solidFill>
            </a:endParaRPr>
          </a:p>
          <a:p>
            <a:pPr lvl="1">
              <a:buFont typeface="Wingdings"/>
              <a:buChar char="è"/>
            </a:pP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Amélioration de la sécurité liée à l’andain (aménagement de rampes, lignes de vie, nacelles, …)</a:t>
            </a:r>
          </a:p>
          <a:p>
            <a:pPr marL="301943" lvl="1" indent="0">
              <a:buNone/>
            </a:pP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		</a:t>
            </a:r>
            <a:r>
              <a:rPr lang="fr-FR" sz="2000" u="sng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ou</a:t>
            </a:r>
          </a:p>
          <a:p>
            <a:pPr lvl="1">
              <a:buFont typeface="Wingdings"/>
              <a:buChar char="è"/>
            </a:pP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Prélèvements </a:t>
            </a:r>
            <a:r>
              <a:rPr lang="fr-FR" sz="2000" dirty="0">
                <a:solidFill>
                  <a:schemeClr val="accent1"/>
                </a:solidFill>
                <a:sym typeface="Wingdings" panose="05000000000000000000" pitchFamily="2" charset="2"/>
              </a:rPr>
              <a:t>par les flancs </a:t>
            </a:r>
            <a:r>
              <a:rPr lang="fr-FR" sz="2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uniquement</a:t>
            </a:r>
            <a:endParaRPr lang="fr-BE" sz="2000" dirty="0">
              <a:solidFill>
                <a:schemeClr val="accent1"/>
              </a:solidFill>
            </a:endParaRPr>
          </a:p>
          <a:p>
            <a:pPr lvl="1">
              <a:buFont typeface="Wingdings"/>
              <a:buChar char="è"/>
            </a:pPr>
            <a:endParaRPr lang="fr-BE" sz="1800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245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Conditions et contraintes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Typologie :</a:t>
            </a:r>
            <a:endParaRPr lang="fr-BE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8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= « nature du matériau à prélever »</a:t>
            </a:r>
          </a:p>
          <a:p>
            <a:pPr marL="0" indent="0">
              <a:buNone/>
            </a:pPr>
            <a:endParaRPr lang="fr-FR" sz="2000" dirty="0">
              <a:solidFill>
                <a:schemeClr val="accent1"/>
              </a:solidFill>
            </a:endParaRPr>
          </a:p>
          <a:p>
            <a:r>
              <a:rPr lang="fr-FR" sz="2000" dirty="0" smtClean="0">
                <a:solidFill>
                  <a:schemeClr val="accent1"/>
                </a:solidFill>
              </a:rPr>
              <a:t>Granulométrie, </a:t>
            </a:r>
          </a:p>
          <a:p>
            <a:r>
              <a:rPr lang="fr-FR" sz="2000" dirty="0" smtClean="0">
                <a:solidFill>
                  <a:schemeClr val="accent1"/>
                </a:solidFill>
              </a:rPr>
              <a:t>Δ Granulométrie,</a:t>
            </a:r>
          </a:p>
          <a:p>
            <a:r>
              <a:rPr lang="fr-FR" sz="2000" dirty="0" smtClean="0">
                <a:solidFill>
                  <a:schemeClr val="accent1"/>
                </a:solidFill>
              </a:rPr>
              <a:t>Humidité,</a:t>
            </a:r>
          </a:p>
          <a:p>
            <a:r>
              <a:rPr lang="fr-FR" sz="2000" dirty="0" smtClean="0">
                <a:solidFill>
                  <a:schemeClr val="accent1"/>
                </a:solidFill>
              </a:rPr>
              <a:t>Cohérence,</a:t>
            </a:r>
          </a:p>
          <a:p>
            <a:r>
              <a:rPr lang="fr-FR" sz="2000" dirty="0" smtClean="0">
                <a:solidFill>
                  <a:schemeClr val="accent1"/>
                </a:solidFill>
              </a:rPr>
              <a:t>…</a:t>
            </a:r>
          </a:p>
          <a:p>
            <a:endParaRPr lang="fr-FR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	 </a:t>
            </a:r>
            <a:r>
              <a:rPr lang="fr-FR" sz="18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Choix du matériel et volume de l’échantillon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accent1"/>
                </a:solidFill>
                <a:sym typeface="Wingdings" panose="05000000000000000000" pitchFamily="2" charset="2"/>
              </a:rPr>
              <a:t>	</a:t>
            </a:r>
            <a:r>
              <a:rPr lang="fr-FR" sz="1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	(voir présentation « prélèvement de sol en place »)</a:t>
            </a:r>
            <a:endParaRPr lang="fr-FR" sz="1800" dirty="0" smtClean="0">
              <a:solidFill>
                <a:schemeClr val="accent1"/>
              </a:solidFill>
            </a:endParaRPr>
          </a:p>
          <a:p>
            <a:endParaRPr lang="fr-FR" sz="1800" dirty="0" smtClean="0">
              <a:solidFill>
                <a:schemeClr val="accent1"/>
              </a:solidFill>
            </a:endParaRPr>
          </a:p>
          <a:p>
            <a:endParaRPr lang="fr-FR" sz="1800" dirty="0" smtClean="0">
              <a:solidFill>
                <a:schemeClr val="accent1"/>
              </a:solidFill>
            </a:endParaRPr>
          </a:p>
          <a:p>
            <a:endParaRPr lang="fr-FR" sz="2800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746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Matériel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Matériel :</a:t>
            </a:r>
            <a:endParaRPr lang="fr-BE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800" dirty="0" smtClean="0">
              <a:solidFill>
                <a:schemeClr val="accent1"/>
              </a:solidFill>
            </a:endParaRPr>
          </a:p>
          <a:p>
            <a:r>
              <a:rPr lang="fr-FR" sz="2000" dirty="0" smtClean="0">
                <a:solidFill>
                  <a:schemeClr val="accent1"/>
                </a:solidFill>
              </a:rPr>
              <a:t>Tarière manuelle</a:t>
            </a:r>
          </a:p>
          <a:p>
            <a:r>
              <a:rPr lang="fr-FR" sz="2000" dirty="0" smtClean="0">
                <a:solidFill>
                  <a:schemeClr val="accent1"/>
                </a:solidFill>
              </a:rPr>
              <a:t>Pelleteuse mécanique (voire manuelle)</a:t>
            </a:r>
          </a:p>
          <a:p>
            <a:r>
              <a:rPr lang="fr-FR" sz="2000" dirty="0" smtClean="0">
                <a:solidFill>
                  <a:schemeClr val="accent1"/>
                </a:solidFill>
              </a:rPr>
              <a:t>Autres méthodes (cf. </a:t>
            </a:r>
            <a:r>
              <a:rPr lang="fr-FR" sz="2000" i="1" dirty="0" smtClean="0">
                <a:solidFill>
                  <a:schemeClr val="accent1"/>
                </a:solidFill>
              </a:rPr>
              <a:t>P6 – prélèvement de sol en place</a:t>
            </a:r>
            <a:r>
              <a:rPr lang="fr-FR" sz="2000" dirty="0" smtClean="0">
                <a:solidFill>
                  <a:schemeClr val="accent1"/>
                </a:solidFill>
              </a:rPr>
              <a:t>)</a:t>
            </a:r>
          </a:p>
          <a:p>
            <a:endParaRPr lang="fr-FR" sz="2000" dirty="0" smtClean="0">
              <a:solidFill>
                <a:schemeClr val="accent1"/>
              </a:solidFill>
            </a:endParaRPr>
          </a:p>
          <a:p>
            <a:r>
              <a:rPr lang="fr-FR" sz="2000" dirty="0" smtClean="0">
                <a:solidFill>
                  <a:schemeClr val="accent1"/>
                </a:solidFill>
              </a:rPr>
              <a:t>Gestion </a:t>
            </a:r>
            <a:r>
              <a:rPr lang="fr-FR" sz="2000" smtClean="0">
                <a:solidFill>
                  <a:schemeClr val="accent1"/>
                </a:solidFill>
              </a:rPr>
              <a:t>des échantillons </a:t>
            </a:r>
            <a:r>
              <a:rPr lang="fr-FR" sz="2000" dirty="0" smtClean="0">
                <a:solidFill>
                  <a:schemeClr val="accent1"/>
                </a:solidFill>
              </a:rPr>
              <a:t>(cf.  P1)</a:t>
            </a:r>
          </a:p>
          <a:p>
            <a:pPr lvl="1"/>
            <a:r>
              <a:rPr lang="fr-FR" sz="1800" dirty="0" smtClean="0">
                <a:solidFill>
                  <a:schemeClr val="accent1"/>
                </a:solidFill>
              </a:rPr>
              <a:t>Quartage</a:t>
            </a:r>
          </a:p>
          <a:p>
            <a:pPr lvl="1"/>
            <a:r>
              <a:rPr lang="fr-FR" sz="1800" dirty="0" smtClean="0">
                <a:solidFill>
                  <a:schemeClr val="accent1"/>
                </a:solidFill>
              </a:rPr>
              <a:t>Stockage </a:t>
            </a:r>
          </a:p>
          <a:p>
            <a:pPr lvl="1"/>
            <a:r>
              <a:rPr lang="fr-FR" sz="1800" dirty="0" smtClean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2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Mode opératoire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Mode opératoire :</a:t>
            </a:r>
            <a:endParaRPr lang="fr-BE" sz="1800" dirty="0">
              <a:solidFill>
                <a:schemeClr val="accent1"/>
              </a:solidFill>
            </a:endParaRPr>
          </a:p>
          <a:p>
            <a:endParaRPr lang="fr-FR" sz="1800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accent1"/>
                </a:solidFill>
              </a:rPr>
              <a:t>Délimitation des lots sur base de conditions et contraintes (~ stratégie : experts)</a:t>
            </a:r>
          </a:p>
          <a:p>
            <a:pPr lvl="3"/>
            <a:r>
              <a:rPr lang="fr-FR" sz="2400" dirty="0" smtClean="0">
                <a:solidFill>
                  <a:schemeClr val="accent1"/>
                </a:solidFill>
              </a:rPr>
              <a:t>1 andain</a:t>
            </a:r>
          </a:p>
          <a:p>
            <a:pPr lvl="3"/>
            <a:r>
              <a:rPr lang="fr-FR" sz="2400" dirty="0" smtClean="0">
                <a:solidFill>
                  <a:schemeClr val="accent1"/>
                </a:solidFill>
              </a:rPr>
              <a:t>X andains</a:t>
            </a:r>
          </a:p>
          <a:p>
            <a:pPr lvl="3"/>
            <a:r>
              <a:rPr lang="fr-FR" sz="2400" dirty="0" smtClean="0">
                <a:solidFill>
                  <a:schemeClr val="accent1"/>
                </a:solidFill>
              </a:rPr>
              <a:t>1/X andain</a:t>
            </a:r>
            <a:endParaRPr lang="fr-FR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Signalisation et dénomination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1"/>
                </a:solidFill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Marquage sur le terrain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1"/>
                </a:solidFill>
                <a:sym typeface="Wingdings" panose="05000000000000000000" pitchFamily="2" charset="2"/>
              </a:rPr>
              <a:t>	</a:t>
            </a:r>
            <a:r>
              <a:rPr lang="fr-FR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Cartographie ?</a:t>
            </a:r>
            <a:endParaRPr lang="fr-FR" sz="2800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576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675468"/>
            <a:ext cx="7812075" cy="286576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Références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Conditions et contraintes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Matériel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Mode opératoire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Rapportage</a:t>
            </a:r>
          </a:p>
          <a:p>
            <a:pPr marL="457200" indent="-457200">
              <a:buFont typeface="+mj-lt"/>
              <a:buAutoNum type="arabicPeriod"/>
            </a:pPr>
            <a:endParaRPr lang="fr-FR" sz="3200" b="1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BE" b="1" cap="all" dirty="0" smtClean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Programme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6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Mode opératoire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b="1" u="sng" dirty="0" smtClean="0">
                <a:solidFill>
                  <a:schemeClr val="accent1"/>
                </a:solidFill>
              </a:rPr>
              <a:t>Mode opératoire :</a:t>
            </a:r>
            <a:endParaRPr lang="fr-BE" sz="2600" dirty="0">
              <a:solidFill>
                <a:schemeClr val="accent1"/>
              </a:solidFill>
            </a:endParaRPr>
          </a:p>
          <a:p>
            <a:endParaRPr lang="fr-FR" sz="2600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fr-FR" sz="2600" dirty="0" smtClean="0">
                <a:solidFill>
                  <a:schemeClr val="accent1"/>
                </a:solidFill>
              </a:rPr>
              <a:t>Répartition des points de prélèvement</a:t>
            </a:r>
          </a:p>
          <a:p>
            <a:pPr marL="0" indent="0">
              <a:buNone/>
            </a:pPr>
            <a:endParaRPr lang="fr-FR" sz="26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600" dirty="0" smtClean="0">
                <a:solidFill>
                  <a:schemeClr val="accent1"/>
                </a:solidFill>
              </a:rPr>
              <a:t>	</a:t>
            </a:r>
            <a:r>
              <a:rPr lang="fr-FR" sz="2600" u="sng" dirty="0" smtClean="0">
                <a:solidFill>
                  <a:schemeClr val="accent1"/>
                </a:solidFill>
              </a:rPr>
              <a:t>2 cas de figure :</a:t>
            </a:r>
          </a:p>
          <a:p>
            <a:pPr lvl="1"/>
            <a:r>
              <a:rPr lang="fr-FR" sz="2400" dirty="0" smtClean="0">
                <a:solidFill>
                  <a:schemeClr val="accent1"/>
                </a:solidFill>
              </a:rPr>
              <a:t>Andain stable </a:t>
            </a:r>
            <a:r>
              <a:rPr lang="fr-FR" sz="24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 prélèvement depuis la crête et les flancs</a:t>
            </a:r>
          </a:p>
          <a:p>
            <a:pPr lvl="1"/>
            <a:r>
              <a:rPr lang="fr-FR" sz="24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Andain </a:t>
            </a:r>
            <a:r>
              <a:rPr lang="fr-FR" sz="2400" strike="sngStrike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stable</a:t>
            </a:r>
            <a:r>
              <a:rPr lang="fr-FR" sz="24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 prélèvement depuis les flancs</a:t>
            </a:r>
            <a:endParaRPr lang="fr-FR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461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Mode opératoire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b="1" u="sng" dirty="0" smtClean="0">
                <a:solidFill>
                  <a:schemeClr val="accent1"/>
                </a:solidFill>
              </a:rPr>
              <a:t>Mode opératoire :</a:t>
            </a:r>
            <a:endParaRPr lang="fr-BE" sz="2600" dirty="0">
              <a:solidFill>
                <a:schemeClr val="accent1"/>
              </a:solidFill>
            </a:endParaRPr>
          </a:p>
          <a:p>
            <a:endParaRPr lang="fr-FR" sz="2600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fr-FR" sz="2600" dirty="0" smtClean="0">
                <a:solidFill>
                  <a:schemeClr val="accent1"/>
                </a:solidFill>
              </a:rPr>
              <a:t>Répartition des </a:t>
            </a:r>
            <a:r>
              <a:rPr lang="fr-FR" sz="2600" dirty="0">
                <a:solidFill>
                  <a:schemeClr val="accent1"/>
                </a:solidFill>
              </a:rPr>
              <a:t>points de prélèvement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accent1"/>
                </a:solidFill>
              </a:rPr>
              <a:t>	</a:t>
            </a:r>
          </a:p>
          <a:p>
            <a:pPr marL="0" indent="0">
              <a:buNone/>
            </a:pPr>
            <a:r>
              <a:rPr lang="fr-FR" sz="2800" u="sng" dirty="0" smtClean="0">
                <a:solidFill>
                  <a:schemeClr val="accent1"/>
                </a:solidFill>
              </a:rPr>
              <a:t>Andain stable</a:t>
            </a:r>
            <a:endParaRPr lang="fr-FR" sz="2800" u="sng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L</a:t>
            </a:r>
            <a:r>
              <a:rPr lang="fr-FR" sz="2800" baseline="-25000" dirty="0" smtClean="0">
                <a:solidFill>
                  <a:schemeClr val="accent1"/>
                </a:solidFill>
              </a:rPr>
              <a:t>i</a:t>
            </a:r>
            <a:r>
              <a:rPr lang="fr-FR" sz="2800" dirty="0" smtClean="0">
                <a:solidFill>
                  <a:schemeClr val="accent1"/>
                </a:solidFill>
              </a:rPr>
              <a:t> = 3L/N</a:t>
            </a:r>
          </a:p>
          <a:p>
            <a:pPr marL="0" indent="0">
              <a:buNone/>
            </a:pPr>
            <a:endParaRPr lang="fr-FR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« 3 points de prélèvement par section »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21</a:t>
            </a:fld>
            <a:endParaRPr lang="fr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2"/>
          <a:stretch/>
        </p:blipFill>
        <p:spPr bwMode="auto">
          <a:xfrm rot="5400000">
            <a:off x="6025205" y="2231728"/>
            <a:ext cx="1306116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colade fermante 1"/>
          <p:cNvSpPr/>
          <p:nvPr/>
        </p:nvSpPr>
        <p:spPr>
          <a:xfrm rot="5400000">
            <a:off x="6610285" y="3146882"/>
            <a:ext cx="215931" cy="39684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6636264" y="523908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8418293" y="3255365"/>
            <a:ext cx="45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</a:t>
            </a:r>
            <a:r>
              <a:rPr lang="fr-FR" baseline="-25000" dirty="0" smtClean="0"/>
              <a:t>i</a:t>
            </a:r>
            <a:endParaRPr lang="fr-BE" baseline="-25000" dirty="0"/>
          </a:p>
        </p:txBody>
      </p:sp>
      <p:sp>
        <p:nvSpPr>
          <p:cNvPr id="14" name="Accolade fermante 13"/>
          <p:cNvSpPr/>
          <p:nvPr/>
        </p:nvSpPr>
        <p:spPr>
          <a:xfrm rot="16200000">
            <a:off x="8468918" y="3483465"/>
            <a:ext cx="184665" cy="2824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30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Mode opératoire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b="1" u="sng" dirty="0" smtClean="0">
                <a:solidFill>
                  <a:schemeClr val="accent1"/>
                </a:solidFill>
              </a:rPr>
              <a:t>Mode opératoire :</a:t>
            </a:r>
            <a:endParaRPr lang="fr-BE" sz="2600" dirty="0">
              <a:solidFill>
                <a:schemeClr val="accent1"/>
              </a:solidFill>
            </a:endParaRPr>
          </a:p>
          <a:p>
            <a:endParaRPr lang="fr-FR" sz="2600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fr-FR" sz="2600" dirty="0" smtClean="0">
                <a:solidFill>
                  <a:schemeClr val="accent1"/>
                </a:solidFill>
              </a:rPr>
              <a:t>Répartition des </a:t>
            </a:r>
            <a:r>
              <a:rPr lang="fr-FR" sz="2600" dirty="0">
                <a:solidFill>
                  <a:schemeClr val="accent1"/>
                </a:solidFill>
              </a:rPr>
              <a:t>points de prélèvement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accent1"/>
                </a:solidFill>
              </a:rPr>
              <a:t>	</a:t>
            </a:r>
          </a:p>
          <a:p>
            <a:pPr marL="0" indent="0">
              <a:buNone/>
            </a:pPr>
            <a:r>
              <a:rPr lang="fr-FR" sz="2800" u="sng" dirty="0" smtClean="0">
                <a:solidFill>
                  <a:schemeClr val="accent1"/>
                </a:solidFill>
              </a:rPr>
              <a:t>Andain </a:t>
            </a:r>
            <a:r>
              <a:rPr lang="fr-FR" sz="2800" u="sng" strike="sngStrike" dirty="0" smtClean="0">
                <a:solidFill>
                  <a:schemeClr val="accent1"/>
                </a:solidFill>
              </a:rPr>
              <a:t>stable</a:t>
            </a:r>
            <a:endParaRPr lang="fr-FR" sz="2800" u="sng" strike="sngStrike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L</a:t>
            </a:r>
            <a:r>
              <a:rPr lang="fr-FR" sz="2800" baseline="-25000" dirty="0" smtClean="0">
                <a:solidFill>
                  <a:schemeClr val="accent1"/>
                </a:solidFill>
              </a:rPr>
              <a:t>i</a:t>
            </a:r>
            <a:r>
              <a:rPr lang="fr-FR" sz="2800" dirty="0" smtClean="0">
                <a:solidFill>
                  <a:schemeClr val="accent1"/>
                </a:solidFill>
              </a:rPr>
              <a:t> = 2L/N</a:t>
            </a:r>
          </a:p>
          <a:p>
            <a:pPr marL="0" indent="0">
              <a:buNone/>
            </a:pPr>
            <a:endParaRPr lang="fr-FR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« 2 </a:t>
            </a:r>
            <a:r>
              <a:rPr lang="fr-FR" dirty="0">
                <a:solidFill>
                  <a:schemeClr val="accent1"/>
                </a:solidFill>
              </a:rPr>
              <a:t>points de </a:t>
            </a:r>
            <a:r>
              <a:rPr lang="fr-FR" dirty="0" smtClean="0">
                <a:solidFill>
                  <a:schemeClr val="accent1"/>
                </a:solidFill>
              </a:rPr>
              <a:t>prélèvement par section »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22</a:t>
            </a:fld>
            <a:endParaRPr lang="fr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2" t="20222" r="1457" b="1827"/>
          <a:stretch/>
        </p:blipFill>
        <p:spPr bwMode="auto">
          <a:xfrm rot="5400000">
            <a:off x="6443147" y="2367943"/>
            <a:ext cx="550206" cy="396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colade fermante 1"/>
          <p:cNvSpPr/>
          <p:nvPr/>
        </p:nvSpPr>
        <p:spPr>
          <a:xfrm rot="5400000">
            <a:off x="6617503" y="2784214"/>
            <a:ext cx="215931" cy="39684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6643482" y="4876412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8217392" y="3451820"/>
            <a:ext cx="45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</a:t>
            </a:r>
            <a:r>
              <a:rPr lang="fr-FR" baseline="-25000" dirty="0" smtClean="0"/>
              <a:t>i</a:t>
            </a:r>
            <a:endParaRPr lang="fr-BE" baseline="-25000" dirty="0"/>
          </a:p>
        </p:txBody>
      </p:sp>
      <p:sp>
        <p:nvSpPr>
          <p:cNvPr id="14" name="Accolade fermante 13"/>
          <p:cNvSpPr/>
          <p:nvPr/>
        </p:nvSpPr>
        <p:spPr>
          <a:xfrm rot="16200000">
            <a:off x="8270849" y="3687856"/>
            <a:ext cx="184665" cy="4512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54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Mode opératoire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b="1" u="sng" dirty="0" smtClean="0">
                <a:solidFill>
                  <a:schemeClr val="accent1"/>
                </a:solidFill>
              </a:rPr>
              <a:t>Mode opératoire :</a:t>
            </a:r>
            <a:endParaRPr lang="fr-BE" sz="2600" dirty="0">
              <a:solidFill>
                <a:schemeClr val="accent1"/>
              </a:solidFill>
            </a:endParaRPr>
          </a:p>
          <a:p>
            <a:endParaRPr lang="fr-FR" sz="2600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fr-FR" sz="2600" dirty="0" smtClean="0">
                <a:solidFill>
                  <a:schemeClr val="accent1"/>
                </a:solidFill>
              </a:rPr>
              <a:t>Prélèvements</a:t>
            </a:r>
          </a:p>
          <a:p>
            <a:pPr marL="0" indent="0">
              <a:buNone/>
            </a:pPr>
            <a:endParaRPr lang="fr-FR" sz="2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600" dirty="0" smtClean="0">
                <a:solidFill>
                  <a:schemeClr val="accent1"/>
                </a:solidFill>
              </a:rPr>
              <a:t>Emplacement </a:t>
            </a:r>
            <a:r>
              <a:rPr lang="fr-FR" sz="2600" dirty="0">
                <a:solidFill>
                  <a:schemeClr val="accent1"/>
                </a:solidFill>
              </a:rPr>
              <a:t>d’un échantillon (au sein d’une section) :</a:t>
            </a:r>
          </a:p>
          <a:p>
            <a:r>
              <a:rPr lang="fr-FR" sz="2600" dirty="0" smtClean="0">
                <a:solidFill>
                  <a:schemeClr val="accent1"/>
                </a:solidFill>
              </a:rPr>
              <a:t>Appréciation du préleveur</a:t>
            </a:r>
          </a:p>
          <a:p>
            <a:r>
              <a:rPr lang="fr-FR" sz="2600" dirty="0" smtClean="0">
                <a:solidFill>
                  <a:schemeClr val="accent1"/>
                </a:solidFill>
              </a:rPr>
              <a:t>Aucune portion ignorée</a:t>
            </a:r>
            <a:endParaRPr lang="fr-FR" sz="2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6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6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	 Investiguer tout le volume ! </a:t>
            </a:r>
            <a:endParaRPr lang="fr-FR" sz="2600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23</a:t>
            </a:fld>
            <a:endParaRPr lang="fr-BE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403648" y="5259173"/>
            <a:ext cx="4536504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636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Mode opératoire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b="1" u="sng" dirty="0" smtClean="0">
                <a:solidFill>
                  <a:schemeClr val="accent1"/>
                </a:solidFill>
              </a:rPr>
              <a:t>Mode opératoire :</a:t>
            </a:r>
            <a:endParaRPr lang="fr-BE" sz="2600" dirty="0">
              <a:solidFill>
                <a:schemeClr val="accent1"/>
              </a:solidFill>
            </a:endParaRPr>
          </a:p>
          <a:p>
            <a:endParaRPr lang="fr-FR" sz="2600" dirty="0" smtClean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fr-FR" sz="2600" dirty="0" smtClean="0">
                <a:solidFill>
                  <a:schemeClr val="accent1"/>
                </a:solidFill>
              </a:rPr>
              <a:t>Constitution du (des) échantillon(s) composite(s)</a:t>
            </a:r>
          </a:p>
          <a:p>
            <a:pPr marL="0" indent="0">
              <a:buNone/>
            </a:pPr>
            <a:endParaRPr lang="fr-FR" sz="2600" dirty="0" smtClean="0">
              <a:solidFill>
                <a:schemeClr val="accent1"/>
              </a:solidFill>
            </a:endParaRPr>
          </a:p>
          <a:p>
            <a:r>
              <a:rPr lang="fr-FR" sz="2600" dirty="0" smtClean="0">
                <a:solidFill>
                  <a:schemeClr val="accent1"/>
                </a:solidFill>
              </a:rPr>
              <a:t>Rassemblement des échantillons élémentaires (</a:t>
            </a:r>
            <a:r>
              <a:rPr lang="fr-FR" sz="2600" i="1" dirty="0" smtClean="0">
                <a:solidFill>
                  <a:schemeClr val="accent1"/>
                </a:solidFill>
              </a:rPr>
              <a:t>de volume identiques</a:t>
            </a:r>
            <a:r>
              <a:rPr lang="fr-FR" sz="2600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fr-FR" sz="2600" dirty="0" smtClean="0">
                <a:solidFill>
                  <a:schemeClr val="accent1"/>
                </a:solidFill>
              </a:rPr>
              <a:t>Homogénéisation</a:t>
            </a:r>
          </a:p>
          <a:p>
            <a:r>
              <a:rPr lang="fr-FR" sz="2600" dirty="0" smtClean="0">
                <a:solidFill>
                  <a:schemeClr val="accent1"/>
                </a:solidFill>
              </a:rPr>
              <a:t>Réduction de la taille de l’échantillon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55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86" y="4869160"/>
            <a:ext cx="1755358" cy="13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Mode opératoire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556793"/>
            <a:ext cx="8172908" cy="115212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u="sng" dirty="0">
                <a:solidFill>
                  <a:schemeClr val="accent1"/>
                </a:solidFill>
              </a:rPr>
              <a:t>Homogénéisation et Réduction de la taille de l’échantillon</a:t>
            </a:r>
          </a:p>
          <a:p>
            <a:pPr marL="0" indent="0">
              <a:buNone/>
            </a:pPr>
            <a:endParaRPr lang="fr-FR" sz="900" b="1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</a:rPr>
              <a:t>Principe : réduction par quartage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25</a:t>
            </a:fld>
            <a:endParaRPr lang="fr-BE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9" y="2632688"/>
            <a:ext cx="1809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875" y="2656500"/>
            <a:ext cx="22098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16" y="2680313"/>
            <a:ext cx="1905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44" y="2712478"/>
            <a:ext cx="20097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emi-tour 15"/>
          <p:cNvSpPr/>
          <p:nvPr/>
        </p:nvSpPr>
        <p:spPr>
          <a:xfrm rot="10800000">
            <a:off x="3491880" y="3820250"/>
            <a:ext cx="4248472" cy="695731"/>
          </a:xfrm>
          <a:prstGeom prst="utur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5436096" y="4581128"/>
            <a:ext cx="360040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827583" y="4864804"/>
            <a:ext cx="326159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cf. P1 – gestion des échantillons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7582" y="5358426"/>
            <a:ext cx="403828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BE" sz="1400" dirty="0">
                <a:hlinkClick r:id="rId10"/>
              </a:rPr>
              <a:t>https://</a:t>
            </a:r>
            <a:r>
              <a:rPr lang="fr-BE" sz="1400" dirty="0" smtClean="0">
                <a:hlinkClick r:id="rId10"/>
              </a:rPr>
              <a:t>www.youtube.com/watch?v=HAtnV5ZqUn8</a:t>
            </a:r>
            <a:endParaRPr lang="fr-BE" sz="1400" dirty="0" smtClean="0"/>
          </a:p>
          <a:p>
            <a:r>
              <a:rPr lang="fr-FR" sz="1400" dirty="0" smtClean="0"/>
              <a:t>(démonstration vidéo)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37118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3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Rapportage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Rapportage</a:t>
            </a:r>
            <a:endParaRPr lang="fr-BE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« Fiche de prélèvement »</a:t>
            </a:r>
          </a:p>
          <a:p>
            <a:pPr marL="0" indent="0"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Document signé très important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Description des matériaux échantillonnés (cf. </a:t>
            </a:r>
            <a:r>
              <a:rPr lang="fr-FR" b="1" dirty="0" smtClean="0">
                <a:solidFill>
                  <a:schemeClr val="accent1"/>
                </a:solidFill>
              </a:rPr>
              <a:t>P7</a:t>
            </a:r>
            <a:r>
              <a:rPr lang="fr-FR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Description des conditions de prélèvement</a:t>
            </a:r>
          </a:p>
          <a:p>
            <a:pPr marL="301943" lvl="1" indent="0">
              <a:buNone/>
            </a:pPr>
            <a:r>
              <a:rPr lang="fr-FR" i="1" dirty="0">
                <a:solidFill>
                  <a:schemeClr val="accent1"/>
                </a:solidFill>
              </a:rPr>
              <a:t>M</a:t>
            </a:r>
            <a:r>
              <a:rPr lang="fr-FR" i="1" dirty="0" smtClean="0">
                <a:solidFill>
                  <a:schemeClr val="accent1"/>
                </a:solidFill>
              </a:rPr>
              <a:t>atériel, répartition des échantillons, écarts éventuels à la stratégie, …</a:t>
            </a:r>
          </a:p>
          <a:p>
            <a:endParaRPr lang="fr-FR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800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26</a:t>
            </a:fld>
            <a:endParaRPr lang="fr-BE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96" y="370086"/>
            <a:ext cx="8940928" cy="5922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17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708921"/>
            <a:ext cx="7408333" cy="34172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MERCI POUR VOTRE ÉCOUTE</a:t>
            </a:r>
          </a:p>
          <a:p>
            <a:pPr marL="0" indent="0" algn="ctr">
              <a:buNone/>
            </a:pP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>
                <a:solidFill>
                  <a:schemeClr val="bg1"/>
                </a:solidFill>
              </a:rPr>
              <a:t>P 26 – Méthode de prélèvement de matériaux stockés en andains</a:t>
            </a:r>
            <a:endParaRPr lang="fr-BE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0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708921"/>
            <a:ext cx="7408333" cy="3417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En réalisant les prélèvements, vous tombez sur une « poche » de matériau sableux claire, que </a:t>
            </a:r>
            <a:r>
              <a:rPr lang="fr-FR" b="1" dirty="0" smtClean="0">
                <a:solidFill>
                  <a:schemeClr val="accent1"/>
                </a:solidFill>
              </a:rPr>
              <a:t>faites-vous ?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u="sng" dirty="0">
                <a:solidFill>
                  <a:schemeClr val="bg1"/>
                </a:solidFill>
              </a:rPr>
              <a:t>Cas pratique </a:t>
            </a:r>
            <a:r>
              <a:rPr lang="fr-FR" sz="3600" b="1" u="sng" dirty="0" smtClean="0">
                <a:solidFill>
                  <a:schemeClr val="bg1"/>
                </a:solidFill>
              </a:rPr>
              <a:t>:</a:t>
            </a:r>
            <a:endParaRPr lang="fr-BE" sz="36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28</a:t>
            </a:fld>
            <a:endParaRPr lang="fr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96" y="262848"/>
            <a:ext cx="4392488" cy="585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2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Références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u="sng" dirty="0" smtClean="0">
                <a:solidFill>
                  <a:schemeClr val="accent1"/>
                </a:solidFill>
              </a:rPr>
              <a:t>Protocole CWEA :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« P26 – Méthode de prélèvement de Matériaux stockés en andains »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1"/>
                </a:solidFill>
              </a:rPr>
              <a:t>Référence(s) normative(s) :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ISO 18400-104		NBN EN ISO 5667-13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chemeClr val="accent1"/>
                </a:solidFill>
              </a:rPr>
              <a:t>Autres documents de référence :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« Guide de référence relatif à la gestion des terres » (GRGT)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… </a:t>
            </a:r>
          </a:p>
          <a:p>
            <a:pPr marL="0" indent="0">
              <a:buNone/>
            </a:pPr>
            <a:endParaRPr lang="fr-F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2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Références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u="sng" dirty="0" smtClean="0">
                <a:solidFill>
                  <a:schemeClr val="accent1"/>
                </a:solidFill>
              </a:rPr>
              <a:t>Champs d’application :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accent1"/>
                </a:solidFill>
              </a:rPr>
              <a:t>« Matériaux de toutes natures disposés suivant une configuration en andain(s) »</a:t>
            </a:r>
          </a:p>
          <a:p>
            <a:pPr marL="0" indent="0">
              <a:buNone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b="1" u="sng" dirty="0">
              <a:solidFill>
                <a:schemeClr val="accent1"/>
              </a:solidFill>
            </a:endParaRPr>
          </a:p>
          <a:p>
            <a:pPr lvl="1"/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</a:t>
            </a:fld>
            <a:endParaRPr lang="fr-BE" dirty="0"/>
          </a:p>
        </p:txBody>
      </p:sp>
      <p:pic>
        <p:nvPicPr>
          <p:cNvPr id="13" name="Picture 2" descr="Résultat de recherche d'images pour &quot;andain terr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2" y="1090612"/>
            <a:ext cx="79248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ésultat de recherche d'images pour &quot;granulats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/>
          <a:stretch/>
        </p:blipFill>
        <p:spPr bwMode="auto">
          <a:xfrm>
            <a:off x="153930" y="1134338"/>
            <a:ext cx="87045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sel stock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80" y="786682"/>
            <a:ext cx="79248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ésultat de recherche d'images pour &quot;terre excavées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8" y="1070273"/>
            <a:ext cx="79248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Références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dirty="0">
                <a:solidFill>
                  <a:schemeClr val="accent1"/>
                </a:solidFill>
              </a:rPr>
              <a:t> </a:t>
            </a:r>
            <a:r>
              <a:rPr lang="fr-FR" sz="3200" b="1" u="sng" dirty="0">
                <a:solidFill>
                  <a:schemeClr val="accent1"/>
                </a:solidFill>
              </a:rPr>
              <a:t>LOT</a:t>
            </a:r>
            <a:r>
              <a:rPr lang="fr-FR" sz="3200" b="1" dirty="0">
                <a:solidFill>
                  <a:schemeClr val="accent1"/>
                </a:solidFill>
              </a:rPr>
              <a:t>  : « </a:t>
            </a:r>
            <a:r>
              <a:rPr lang="fr-BE" sz="3200" dirty="0">
                <a:solidFill>
                  <a:schemeClr val="accent1"/>
                </a:solidFill>
              </a:rPr>
              <a:t>quantité de produit (terre) identifiée comme ayant des caractéristiques présumées </a:t>
            </a:r>
            <a:r>
              <a:rPr lang="fr-BE" sz="3200" u="sng" dirty="0">
                <a:solidFill>
                  <a:schemeClr val="accent1"/>
                </a:solidFill>
              </a:rPr>
              <a:t>uniformes</a:t>
            </a:r>
            <a:r>
              <a:rPr lang="fr-BE" sz="3200" dirty="0">
                <a:solidFill>
                  <a:schemeClr val="accent1"/>
                </a:solidFill>
              </a:rPr>
              <a:t>. » </a:t>
            </a:r>
            <a:endParaRPr lang="fr-BE" sz="3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32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 Analyses sur échantillons composites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732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Références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32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600" b="1" u="sng" dirty="0">
                <a:solidFill>
                  <a:schemeClr val="accent1"/>
                </a:solidFill>
              </a:rPr>
              <a:t>Échantillon composite :</a:t>
            </a:r>
          </a:p>
          <a:p>
            <a:pPr marL="0" indent="0">
              <a:buNone/>
            </a:pPr>
            <a:endParaRPr lang="fr-FR" sz="26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600" dirty="0" smtClean="0">
                <a:solidFill>
                  <a:schemeClr val="accent1"/>
                </a:solidFill>
              </a:rPr>
              <a:t>Ensemble </a:t>
            </a:r>
            <a:r>
              <a:rPr lang="fr-FR" sz="2600" dirty="0">
                <a:solidFill>
                  <a:schemeClr val="accent1"/>
                </a:solidFill>
              </a:rPr>
              <a:t>homogénéisé constitué d’un nombre prédéterminé d’échantillons </a:t>
            </a:r>
            <a:r>
              <a:rPr lang="fr-FR" sz="2600" dirty="0" smtClean="0">
                <a:solidFill>
                  <a:schemeClr val="accent1"/>
                </a:solidFill>
              </a:rPr>
              <a:t>élémentaires</a:t>
            </a:r>
          </a:p>
          <a:p>
            <a:pPr marL="0" indent="0">
              <a:buNone/>
            </a:pPr>
            <a:r>
              <a:rPr lang="fr-FR" sz="2600" dirty="0">
                <a:solidFill>
                  <a:schemeClr val="accent1"/>
                </a:solidFill>
              </a:rPr>
              <a:t/>
            </a:r>
            <a:br>
              <a:rPr lang="fr-FR" sz="2600" dirty="0">
                <a:solidFill>
                  <a:schemeClr val="accent1"/>
                </a:solidFill>
              </a:rPr>
            </a:br>
            <a:r>
              <a:rPr lang="fr-FR" sz="2600" dirty="0">
                <a:solidFill>
                  <a:schemeClr val="accent1"/>
                </a:solidFill>
                <a:sym typeface="Wingdings" panose="05000000000000000000" pitchFamily="2" charset="2"/>
              </a:rPr>
              <a:t> É</a:t>
            </a:r>
            <a:r>
              <a:rPr lang="fr-FR" sz="2600" dirty="0">
                <a:solidFill>
                  <a:schemeClr val="accent1"/>
                </a:solidFill>
              </a:rPr>
              <a:t>chantillon analysé pour caractériser le matériau étudié</a:t>
            </a: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453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Références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solidFill>
                  <a:schemeClr val="accent1"/>
                </a:solidFill>
              </a:rPr>
              <a:t>Nombre d’échantillons </a:t>
            </a:r>
            <a:r>
              <a:rPr lang="fr-FR" sz="2800" b="1" dirty="0" smtClean="0">
                <a:solidFill>
                  <a:schemeClr val="accent1"/>
                </a:solidFill>
              </a:rPr>
              <a:t>élémentaires </a:t>
            </a:r>
            <a:r>
              <a:rPr lang="fr-FR" sz="2800" dirty="0" smtClean="0">
                <a:solidFill>
                  <a:schemeClr val="accent1"/>
                </a:solidFill>
              </a:rPr>
              <a:t>à</a:t>
            </a:r>
            <a:r>
              <a:rPr lang="fr-FR" sz="2800" b="1" dirty="0" smtClean="0">
                <a:solidFill>
                  <a:schemeClr val="accent1"/>
                </a:solidFill>
              </a:rPr>
              <a:t> prélever  ?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1"/>
                </a:solidFill>
              </a:rPr>
              <a:t>Nombre d’échantillons </a:t>
            </a:r>
            <a:r>
              <a:rPr lang="fr-FR" sz="2800" b="1" dirty="0" smtClean="0">
                <a:solidFill>
                  <a:schemeClr val="accent1"/>
                </a:solidFill>
              </a:rPr>
              <a:t>composites </a:t>
            </a:r>
            <a:r>
              <a:rPr lang="fr-FR" sz="2800" dirty="0" smtClean="0">
                <a:solidFill>
                  <a:schemeClr val="accent1"/>
                </a:solidFill>
              </a:rPr>
              <a:t>à</a:t>
            </a:r>
            <a:r>
              <a:rPr lang="fr-FR" sz="2800" b="1" dirty="0" smtClean="0">
                <a:solidFill>
                  <a:schemeClr val="accent1"/>
                </a:solidFill>
              </a:rPr>
              <a:t> constituer ?</a:t>
            </a:r>
            <a:endParaRPr lang="fr-FR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Stratégies liées au volume du lot !</a:t>
            </a:r>
          </a:p>
          <a:p>
            <a:r>
              <a:rPr lang="fr-FR" sz="2800" dirty="0" smtClean="0">
                <a:solidFill>
                  <a:schemeClr val="accent1"/>
                </a:solidFill>
              </a:rPr>
              <a:t>Guides spécifiques (GRGT)</a:t>
            </a:r>
          </a:p>
          <a:p>
            <a:r>
              <a:rPr lang="fr-FR" sz="2800" dirty="0" smtClean="0">
                <a:solidFill>
                  <a:schemeClr val="accent1"/>
                </a:solidFill>
              </a:rPr>
              <a:t>Par défaut : 	N = (√V)/2</a:t>
            </a:r>
          </a:p>
          <a:p>
            <a:pPr marL="301943" lvl="1" indent="0">
              <a:buNone/>
            </a:pPr>
            <a:r>
              <a:rPr lang="fr-FR" sz="1800" dirty="0" smtClean="0">
                <a:solidFill>
                  <a:schemeClr val="accent1"/>
                </a:solidFill>
              </a:rPr>
              <a:t>			N </a:t>
            </a:r>
            <a:r>
              <a:rPr lang="fr-FR" sz="1800" dirty="0">
                <a:solidFill>
                  <a:schemeClr val="accent1"/>
                </a:solidFill>
              </a:rPr>
              <a:t>= </a:t>
            </a:r>
            <a:r>
              <a:rPr lang="fr-FR" sz="1800" dirty="0" err="1">
                <a:solidFill>
                  <a:schemeClr val="accent1"/>
                </a:solidFill>
              </a:rPr>
              <a:t>Nbr</a:t>
            </a:r>
            <a:r>
              <a:rPr lang="fr-FR" sz="1800" dirty="0">
                <a:solidFill>
                  <a:schemeClr val="accent1"/>
                </a:solidFill>
              </a:rPr>
              <a:t> d’échantillons élémentaires</a:t>
            </a:r>
          </a:p>
          <a:p>
            <a:pPr marL="301943" lvl="1" indent="0">
              <a:buNone/>
            </a:pPr>
            <a:r>
              <a:rPr lang="fr-FR" sz="1800" dirty="0" smtClean="0">
                <a:solidFill>
                  <a:schemeClr val="accent1"/>
                </a:solidFill>
              </a:rPr>
              <a:t>			V = Volume</a:t>
            </a:r>
          </a:p>
          <a:p>
            <a:pPr marL="0" indent="0">
              <a:buNone/>
            </a:pPr>
            <a:endParaRPr lang="fr-BE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7</a:t>
            </a:fld>
            <a:endParaRPr lang="fr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77" y="2478710"/>
            <a:ext cx="2150466" cy="966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8" y="3573016"/>
            <a:ext cx="8851764" cy="115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47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Conditions et contraintes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 dirty="0" smtClean="0">
                <a:solidFill>
                  <a:schemeClr val="accent1"/>
                </a:solidFill>
              </a:rPr>
              <a:t>Conditions et contraintes :</a:t>
            </a:r>
          </a:p>
          <a:p>
            <a:pPr marL="0" indent="0">
              <a:buNone/>
            </a:pPr>
            <a:endParaRPr lang="fr-FR" sz="2800" b="1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800" dirty="0">
                <a:solidFill>
                  <a:schemeClr val="accent1"/>
                </a:solidFill>
              </a:rPr>
              <a:t>Volumétrie du « lot »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dirty="0">
                <a:solidFill>
                  <a:schemeClr val="accent1"/>
                </a:solidFill>
              </a:rPr>
              <a:t>Sécurité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dirty="0">
                <a:solidFill>
                  <a:schemeClr val="accent1"/>
                </a:solidFill>
              </a:rPr>
              <a:t>« Typologie »</a:t>
            </a:r>
            <a:endParaRPr lang="fr-BE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 Choix de la stratégie et de la méthode</a:t>
            </a: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013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Conditions et contraintes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u="sng" dirty="0" smtClean="0">
                <a:solidFill>
                  <a:schemeClr val="accent1"/>
                </a:solidFill>
              </a:rPr>
              <a:t>Volume d’un lot ?</a:t>
            </a:r>
            <a:endParaRPr lang="fr-FR" sz="32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 smtClean="0">
              <a:solidFill>
                <a:schemeClr val="accent1"/>
              </a:solidFill>
            </a:endParaRPr>
          </a:p>
          <a:p>
            <a:r>
              <a:rPr lang="fr-FR" sz="2800" dirty="0" smtClean="0">
                <a:solidFill>
                  <a:schemeClr val="accent1"/>
                </a:solidFill>
              </a:rPr>
              <a:t>Calcul de géométrie</a:t>
            </a:r>
          </a:p>
          <a:p>
            <a:r>
              <a:rPr lang="fr-FR" sz="2800" dirty="0" smtClean="0">
                <a:solidFill>
                  <a:schemeClr val="accent1"/>
                </a:solidFill>
              </a:rPr>
              <a:t>Géolocalisation</a:t>
            </a:r>
          </a:p>
          <a:p>
            <a:r>
              <a:rPr lang="fr-FR" sz="2800" dirty="0" smtClean="0">
                <a:solidFill>
                  <a:schemeClr val="accent1"/>
                </a:solidFill>
              </a:rPr>
              <a:t>Masse </a:t>
            </a:r>
            <a:r>
              <a:rPr lang="fr-FR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 volume</a:t>
            </a:r>
          </a:p>
          <a:p>
            <a:r>
              <a:rPr lang="fr-FR" sz="2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…</a:t>
            </a:r>
            <a:endParaRPr lang="fr-FR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r>
              <a:rPr lang="fr-BE" dirty="0">
                <a:solidFill>
                  <a:schemeClr val="accent1"/>
                </a:solidFill>
              </a:rPr>
              <a:t>P26 – Méthode de prélèvement de matériaux stockés en andains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698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ésentation_ISSeP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19398A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Présentation_ISSeP</Template>
  <TotalTime>8909</TotalTime>
  <Words>955</Words>
  <Application>Microsoft Office PowerPoint</Application>
  <PresentationFormat>Affichage à l'écran (4:3)</PresentationFormat>
  <Paragraphs>329</Paragraphs>
  <Slides>28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Présentation_ISSeP</vt:lpstr>
      <vt:lpstr>Feuille de calcul</vt:lpstr>
      <vt:lpstr>      Formation « préleveurs »  P 26 – Méthode de prélèvement de matériaux stockés en andains</vt:lpstr>
      <vt:lpstr>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 26 – Méthode de prélèvement de matériaux stockés en andains</vt:lpstr>
      <vt:lpstr>Cas pratique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Problématique des terres amiantées</dc:title>
  <dc:creator>LAMBOTTE Robin</dc:creator>
  <cp:lastModifiedBy>GARZANITI Simon</cp:lastModifiedBy>
  <cp:revision>326</cp:revision>
  <cp:lastPrinted>2019-11-28T08:34:25Z</cp:lastPrinted>
  <dcterms:created xsi:type="dcterms:W3CDTF">2017-11-22T16:18:59Z</dcterms:created>
  <dcterms:modified xsi:type="dcterms:W3CDTF">2019-11-28T09:14:39Z</dcterms:modified>
</cp:coreProperties>
</file>