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4" r:id="rId3"/>
    <p:sldId id="373" r:id="rId4"/>
    <p:sldId id="379" r:id="rId5"/>
    <p:sldId id="374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8" r:id="rId25"/>
    <p:sldId id="419" r:id="rId26"/>
    <p:sldId id="420" r:id="rId27"/>
    <p:sldId id="421" r:id="rId28"/>
    <p:sldId id="438" r:id="rId29"/>
    <p:sldId id="422" r:id="rId30"/>
    <p:sldId id="423" r:id="rId31"/>
    <p:sldId id="424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5" r:id="rId41"/>
    <p:sldId id="437" r:id="rId42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2362" autoAdjust="0"/>
  </p:normalViewPr>
  <p:slideViewPr>
    <p:cSldViewPr>
      <p:cViewPr>
        <p:scale>
          <a:sx n="100" d="100"/>
          <a:sy n="100" d="100"/>
        </p:scale>
        <p:origin x="-210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26/11/2019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26/11/2019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26/11/2019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26/11/2019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26/11/2019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26/11/2019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26/11/2019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26/11/2019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26/11/2019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 </a:t>
            </a:r>
            <a:r>
              <a:rPr lang="fr-BE" sz="4000" dirty="0">
                <a:solidFill>
                  <a:schemeClr val="bg1"/>
                </a:solidFill>
              </a:rPr>
              <a:t>3</a:t>
            </a:r>
            <a:r>
              <a:rPr lang="fr-BE" sz="4000" dirty="0" smtClean="0">
                <a:solidFill>
                  <a:schemeClr val="bg1"/>
                </a:solidFill>
              </a:rPr>
              <a:t> </a:t>
            </a:r>
            <a:r>
              <a:rPr lang="fr-BE" sz="4000" dirty="0">
                <a:solidFill>
                  <a:schemeClr val="bg1"/>
                </a:solidFill>
              </a:rPr>
              <a:t>– Méthode </a:t>
            </a:r>
            <a:r>
              <a:rPr lang="fr-BE" sz="4000" dirty="0" smtClean="0">
                <a:solidFill>
                  <a:schemeClr val="bg1"/>
                </a:solidFill>
              </a:rPr>
              <a:t>de forage et d’équipement de piézomètres dans l’optique de la caractérisation globale d’un site potentiellement pollué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346277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Philippe NIX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Divers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860540" cy="44253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Nettoyage du puits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Pompage de nettoyage (développement)</a:t>
            </a:r>
          </a:p>
          <a:p>
            <a:pPr marL="0" indent="0">
              <a:buNone/>
            </a:pPr>
            <a:r>
              <a:rPr lang="fr-FR" sz="2800" b="1" dirty="0" err="1" smtClean="0">
                <a:solidFill>
                  <a:schemeClr val="accent1"/>
                </a:solidFill>
              </a:rPr>
              <a:t>Géoréférencement</a:t>
            </a: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Voir méthode P-8.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Abandon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Rebouchage à la bentonite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Rapport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Trois rapports types en exemples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4" y="1700809"/>
            <a:ext cx="3031232" cy="378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13" y="1304363"/>
            <a:ext cx="3526347" cy="4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 </a:t>
            </a:r>
            <a:r>
              <a:rPr lang="fr-BE" sz="4000" dirty="0">
                <a:solidFill>
                  <a:schemeClr val="bg1"/>
                </a:solidFill>
              </a:rPr>
              <a:t>4</a:t>
            </a:r>
            <a:r>
              <a:rPr lang="fr-BE" sz="4000" dirty="0" smtClean="0">
                <a:solidFill>
                  <a:schemeClr val="bg1"/>
                </a:solidFill>
              </a:rPr>
              <a:t> </a:t>
            </a:r>
            <a:r>
              <a:rPr lang="fr-BE" sz="4000" dirty="0">
                <a:solidFill>
                  <a:schemeClr val="bg1"/>
                </a:solidFill>
              </a:rPr>
              <a:t>– Méthode </a:t>
            </a:r>
            <a:r>
              <a:rPr lang="fr-BE" sz="4000" dirty="0" smtClean="0">
                <a:solidFill>
                  <a:schemeClr val="bg1"/>
                </a:solidFill>
              </a:rPr>
              <a:t>de prélèvement des eaux souterraines dans les aquifères non superficiels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Philippe NIX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67546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Préparation du pompage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Pompage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Prélèvement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Divers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P4 </a:t>
            </a:r>
            <a:r>
              <a:rPr lang="fr-BE" dirty="0">
                <a:solidFill>
                  <a:schemeClr val="accent1"/>
                </a:solidFill>
              </a:rPr>
              <a:t>– Méthode de </a:t>
            </a:r>
            <a:r>
              <a:rPr lang="fr-BE" dirty="0" smtClean="0">
                <a:solidFill>
                  <a:schemeClr val="accent1"/>
                </a:solidFill>
              </a:rPr>
              <a:t>prélèvement des eaux souterraines dans les aquifères non superficielles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66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AFNOR FD X 31-615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ISO 5667-11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ISO 5667-18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18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Préparation du pompage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284476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Pourquoi pomper ?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Niveau piézométrique : </a:t>
            </a:r>
            <a:r>
              <a:rPr lang="fr-BE" dirty="0" smtClean="0">
                <a:solidFill>
                  <a:schemeClr val="accent1"/>
                </a:solidFill>
              </a:rPr>
              <a:t>sonde de niveau - sonde d’interface en cas de </a:t>
            </a:r>
            <a:r>
              <a:rPr lang="fr-BE" dirty="0" err="1" smtClean="0">
                <a:solidFill>
                  <a:schemeClr val="accent1"/>
                </a:solidFill>
              </a:rPr>
              <a:t>sur-nageant</a:t>
            </a:r>
            <a:r>
              <a:rPr lang="fr-BE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5829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Préparation du pompage - Pompes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10"/>
            <a:ext cx="4284476" cy="86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Pompes les plus utilisées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2 pouces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92" y="2322447"/>
            <a:ext cx="4860032" cy="3645024"/>
          </a:xfrm>
          <a:prstGeom prst="rect">
            <a:avLst/>
          </a:prstGeom>
        </p:spPr>
      </p:pic>
      <p:sp>
        <p:nvSpPr>
          <p:cNvPr id="13" name="Espace réservé du contenu 1"/>
          <p:cNvSpPr txBox="1">
            <a:spLocks/>
          </p:cNvSpPr>
          <p:nvPr/>
        </p:nvSpPr>
        <p:spPr>
          <a:xfrm>
            <a:off x="683568" y="2564905"/>
            <a:ext cx="4284476" cy="5760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3 pouces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19066"/>
            <a:ext cx="2736304" cy="36484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67" y="2072109"/>
            <a:ext cx="2924057" cy="38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33265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Préparation du pompage - Position de la pompe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284476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Sauf demande particulière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Puits foré : mi-hauteur noyée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Puits traditionnel : au fond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16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27" y="1668529"/>
            <a:ext cx="4128459" cy="30963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8" y="3001912"/>
            <a:ext cx="3954079" cy="29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Préparation du pompage - Volumes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284476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6700" algn="l"/>
              </a:tabLst>
            </a:pPr>
            <a:r>
              <a:rPr lang="fr-BE" b="1" dirty="0" smtClean="0">
                <a:solidFill>
                  <a:schemeClr val="accent1"/>
                </a:solidFill>
              </a:rPr>
              <a:t>-	Volume de rinçage </a:t>
            </a:r>
            <a:r>
              <a:rPr lang="fr-BE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	250 litres (2 pouces)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	1500 litres (3 pouces)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	Pas de rinçage (usage 	unique)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17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3861049"/>
            <a:ext cx="4284476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6700" algn="l"/>
              </a:tabLst>
            </a:pPr>
            <a:r>
              <a:rPr lang="fr-BE" b="1" dirty="0" smtClean="0">
                <a:solidFill>
                  <a:schemeClr val="accent1"/>
                </a:solidFill>
              </a:rPr>
              <a:t>-	Volume de purge conseillé :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fr-BE" b="1" dirty="0" smtClean="0">
                <a:solidFill>
                  <a:schemeClr val="accent1"/>
                </a:solidFill>
              </a:rPr>
              <a:t>	</a:t>
            </a:r>
            <a:r>
              <a:rPr lang="fr-BE" dirty="0" smtClean="0">
                <a:solidFill>
                  <a:schemeClr val="accent1"/>
                </a:solidFill>
              </a:rPr>
              <a:t>3 x le volume d’eau contenu 	dans le forage massif filtrant 	compris (voir formule et 	tableau)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4896036" y="1700808"/>
            <a:ext cx="4284476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66700" algn="l"/>
              </a:tabLst>
            </a:pPr>
            <a:r>
              <a:rPr lang="fr-BE" b="1" dirty="0" smtClean="0">
                <a:solidFill>
                  <a:schemeClr val="accent1"/>
                </a:solidFill>
              </a:rPr>
              <a:t>-	Volume analytique </a:t>
            </a:r>
            <a:r>
              <a:rPr lang="fr-BE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	flacons destinés aux 	analyses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3056895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Pompage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284476" cy="16561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Pendant le pompage, les variations du niveau piézométrique sont suivies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18</a:t>
            </a:fld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8" y="3291230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Pompage - Paramètres physico-chimiques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3852428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Pendant le pompage, les valeurs des paramètres pH, t° et conductivité sont enregistrées (O2 et turbidité à titre indicatif)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19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3861048"/>
            <a:ext cx="3852428" cy="20162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dirty="0" smtClean="0">
                <a:solidFill>
                  <a:schemeClr val="accent1"/>
                </a:solidFill>
              </a:rPr>
              <a:t>Idéalement en cellule fermée et dans l’ordre suivant :</a:t>
            </a:r>
          </a:p>
          <a:p>
            <a:pPr marL="457200" indent="-457200">
              <a:buAutoNum type="arabicParenR"/>
            </a:pPr>
            <a:r>
              <a:rPr lang="fr-BE" sz="2800" dirty="0" smtClean="0">
                <a:solidFill>
                  <a:schemeClr val="accent1"/>
                </a:solidFill>
              </a:rPr>
              <a:t>Conductivité</a:t>
            </a:r>
          </a:p>
          <a:p>
            <a:pPr marL="457200" indent="-457200">
              <a:buAutoNum type="arabicParenR"/>
            </a:pPr>
            <a:r>
              <a:rPr lang="fr-BE" sz="2800" dirty="0" smtClean="0">
                <a:solidFill>
                  <a:schemeClr val="accent1"/>
                </a:solidFill>
              </a:rPr>
              <a:t>pH</a:t>
            </a:r>
          </a:p>
          <a:p>
            <a:pPr marL="457200" indent="-457200">
              <a:buAutoNum type="arabicParenR"/>
            </a:pPr>
            <a:r>
              <a:rPr lang="fr-BE" sz="2800" dirty="0" smtClean="0">
                <a:solidFill>
                  <a:schemeClr val="accent1"/>
                </a:solidFill>
              </a:rPr>
              <a:t>O2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4" y="2049692"/>
            <a:ext cx="4594381" cy="34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67546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 - Qu’est-ce qu’un piézomètre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Technique de forage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Pollutions - Avant puits - Géométrie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Equipement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Divers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P3 </a:t>
            </a:r>
            <a:r>
              <a:rPr lang="fr-BE" dirty="0">
                <a:solidFill>
                  <a:schemeClr val="accent1"/>
                </a:solidFill>
              </a:rPr>
              <a:t>– Méthode de </a:t>
            </a:r>
            <a:r>
              <a:rPr lang="fr-BE" dirty="0" smtClean="0">
                <a:solidFill>
                  <a:schemeClr val="accent1"/>
                </a:solidFill>
              </a:rPr>
              <a:t>forage et d’équipement de piézomètres dans l’optique de la caractérisation globale d’un site pollué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Pompage - Paramètres physico-chimiques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6516724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Critère de stabilisation des paramètres de base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Les écarts relatifs sur chaque paramètre (pH, t° et </a:t>
            </a:r>
            <a:r>
              <a:rPr lang="fr-BE" dirty="0" err="1" smtClean="0">
                <a:solidFill>
                  <a:schemeClr val="accent1"/>
                </a:solidFill>
              </a:rPr>
              <a:t>cond</a:t>
            </a:r>
            <a:r>
              <a:rPr lang="fr-BE" dirty="0" smtClean="0">
                <a:solidFill>
                  <a:schemeClr val="accent1"/>
                </a:solidFill>
              </a:rPr>
              <a:t>.) doivent être tous inférieurs à 1 % calculé sur 10 minutes et ce depuis au moins 10 minutes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20</a:t>
            </a:fld>
            <a:endParaRPr lang="fr-BE" dirty="0"/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3717033"/>
            <a:ext cx="6516724" cy="10081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Débit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Compteur volumétrique - compteur électromagnétique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647564" y="4797153"/>
            <a:ext cx="6516724" cy="100811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Débit - Rabattement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&lt; 20 % - adapter le débit sinon turbidité 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3" name="Flèche vers le haut 2"/>
          <p:cNvSpPr/>
          <p:nvPr/>
        </p:nvSpPr>
        <p:spPr>
          <a:xfrm>
            <a:off x="5724128" y="5301208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2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Pompage - Paramètres physico-chimiques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21</a:t>
            </a:fld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5295"/>
            <a:ext cx="7370365" cy="52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Prélèvement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6516724" cy="20162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Quand puis-je prélever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Obligation 1 : volume de rinçage atteint (250 ou 1500 litres)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Obligation 2 : volume de purge conseillé (3x) atteint </a:t>
            </a:r>
            <a:r>
              <a:rPr lang="fr-BE" sz="2800" b="1" u="sng" dirty="0" smtClean="0">
                <a:solidFill>
                  <a:schemeClr val="accent1"/>
                </a:solidFill>
              </a:rPr>
              <a:t>OU</a:t>
            </a:r>
            <a:r>
              <a:rPr lang="fr-BE" dirty="0" smtClean="0">
                <a:solidFill>
                  <a:schemeClr val="accent1"/>
                </a:solidFill>
              </a:rPr>
              <a:t> critère de stabilisation des paramètres satisfait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24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Divers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Filtration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Non sauf demandes particulières (voir procédure)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P4 – Méthode de prélèvement des eaux souterraines dans les aquifères non 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23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3212977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err="1" smtClean="0">
                <a:solidFill>
                  <a:schemeClr val="accent1"/>
                </a:solidFill>
              </a:rPr>
              <a:t>Surnageants</a:t>
            </a:r>
            <a:r>
              <a:rPr lang="fr-BE" b="1" dirty="0" smtClean="0">
                <a:solidFill>
                  <a:schemeClr val="accent1"/>
                </a:solidFill>
              </a:rPr>
              <a:t> - Plongeants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Pas de purge sauf pour purger la ligne de prélèvement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4581129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Rapport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Voir modèle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 </a:t>
            </a:r>
            <a:r>
              <a:rPr lang="fr-BE" sz="4000" dirty="0">
                <a:solidFill>
                  <a:schemeClr val="bg1"/>
                </a:solidFill>
              </a:rPr>
              <a:t>5</a:t>
            </a:r>
            <a:r>
              <a:rPr lang="fr-BE" sz="4000" dirty="0" smtClean="0">
                <a:solidFill>
                  <a:schemeClr val="bg1"/>
                </a:solidFill>
              </a:rPr>
              <a:t> </a:t>
            </a:r>
            <a:r>
              <a:rPr lang="fr-BE" sz="4000" dirty="0">
                <a:solidFill>
                  <a:schemeClr val="bg1"/>
                </a:solidFill>
              </a:rPr>
              <a:t>– Méthode </a:t>
            </a:r>
            <a:r>
              <a:rPr lang="fr-BE" sz="4000" dirty="0" smtClean="0">
                <a:solidFill>
                  <a:schemeClr val="bg1"/>
                </a:solidFill>
              </a:rPr>
              <a:t>de prélèvement des eaux souterraines dans les aquifères superficiels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Philippe NIX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348880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Matériel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Identification du type de piézomètres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Protocole de pompage et de prélèvement par type de piézomètre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Divers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</a:t>
            </a:r>
            <a:r>
              <a:rPr lang="fr-BE" dirty="0" smtClean="0">
                <a:solidFill>
                  <a:schemeClr val="accent1"/>
                </a:solidFill>
              </a:rPr>
              <a:t>prélèvement des eaux souterraines dans les aquifères superficielles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3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AFNOR FD X 31-615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ISO 5667-11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ISO 5667-18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aquifères </a:t>
            </a:r>
            <a:r>
              <a:rPr lang="fr-BE" dirty="0" smtClean="0">
                <a:solidFill>
                  <a:schemeClr val="accent1"/>
                </a:solidFill>
              </a:rPr>
              <a:t>superficielles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5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Matériel - piézomètres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628800"/>
            <a:ext cx="4212468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Piézomètre superficiel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En général :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Faible diamètre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Terrains peu aquifères ou (et) peu perméables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             volume d’eau disponible faible (volume analytique)</a:t>
            </a: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</a:t>
            </a:r>
            <a:r>
              <a:rPr lang="fr-BE" dirty="0" smtClean="0">
                <a:solidFill>
                  <a:schemeClr val="accent1"/>
                </a:solidFill>
              </a:rPr>
              <a:t>aquifères </a:t>
            </a:r>
            <a:r>
              <a:rPr lang="fr-BE" dirty="0">
                <a:solidFill>
                  <a:schemeClr val="accent1"/>
                </a:solidFill>
              </a:rPr>
              <a:t>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27</a:t>
            </a:fld>
            <a:endParaRPr lang="fr-BE" dirty="0"/>
          </a:p>
        </p:txBody>
      </p:sp>
      <p:sp>
        <p:nvSpPr>
          <p:cNvPr id="6" name="Flèche droite 5"/>
          <p:cNvSpPr/>
          <p:nvPr/>
        </p:nvSpPr>
        <p:spPr>
          <a:xfrm flipV="1">
            <a:off x="899592" y="400506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735118" cy="29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Matériel - piézomètres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196752"/>
            <a:ext cx="4212468" cy="34563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Matériel courant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Pompe péristaltique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Petites pompes de refoulement (en série)</a:t>
            </a:r>
            <a:endParaRPr lang="fr-BE" dirty="0">
              <a:solidFill>
                <a:schemeClr val="accent1"/>
              </a:solidFill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fr-BE" dirty="0" smtClean="0">
                <a:solidFill>
                  <a:schemeClr val="accent1"/>
                </a:solidFill>
              </a:rPr>
              <a:t>Petites pompes à bille</a:t>
            </a: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</a:t>
            </a:r>
            <a:r>
              <a:rPr lang="fr-BE" dirty="0" smtClean="0">
                <a:solidFill>
                  <a:schemeClr val="accent1"/>
                </a:solidFill>
              </a:rPr>
              <a:t>aquifères </a:t>
            </a:r>
            <a:r>
              <a:rPr lang="fr-BE" dirty="0">
                <a:solidFill>
                  <a:schemeClr val="accent1"/>
                </a:solidFill>
              </a:rPr>
              <a:t>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28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00200"/>
            <a:ext cx="3111810" cy="41490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82817"/>
            <a:ext cx="3263099" cy="2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Identification du type de piézomètres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2204865"/>
            <a:ext cx="6660740" cy="34563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Rabattement - Remontée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A débit raisonnable, le rabattement est stable ou (et) faible -&gt; </a:t>
            </a:r>
            <a:r>
              <a:rPr lang="fr-BE" u="sng" dirty="0" smtClean="0">
                <a:solidFill>
                  <a:schemeClr val="accent1"/>
                </a:solidFill>
              </a:rPr>
              <a:t>Pz bien alimenté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A débit raisonnable, le puits se vide avec la pompe au fond mais on récupère le mètre du fond en </a:t>
            </a:r>
            <a:r>
              <a:rPr lang="fr-BE" b="1" dirty="0" smtClean="0">
                <a:solidFill>
                  <a:schemeClr val="accent1"/>
                </a:solidFill>
              </a:rPr>
              <a:t>moins</a:t>
            </a:r>
            <a:r>
              <a:rPr lang="fr-BE" dirty="0" smtClean="0">
                <a:solidFill>
                  <a:schemeClr val="accent1"/>
                </a:solidFill>
              </a:rPr>
              <a:t> d’une heure -&gt; </a:t>
            </a:r>
            <a:r>
              <a:rPr lang="fr-BE" u="sng" dirty="0" smtClean="0">
                <a:solidFill>
                  <a:schemeClr val="accent1"/>
                </a:solidFill>
              </a:rPr>
              <a:t>Pz mal alimenté</a:t>
            </a:r>
          </a:p>
          <a:p>
            <a:pPr marL="0" indent="0">
              <a:buNone/>
            </a:pPr>
            <a:r>
              <a:rPr lang="fr-BE" dirty="0">
                <a:solidFill>
                  <a:schemeClr val="accent1"/>
                </a:solidFill>
              </a:rPr>
              <a:t>A débit raisonnable, le puits se vide avec la pompe au fond </a:t>
            </a:r>
            <a:r>
              <a:rPr lang="fr-BE" dirty="0" smtClean="0">
                <a:solidFill>
                  <a:schemeClr val="accent1"/>
                </a:solidFill>
              </a:rPr>
              <a:t>et </a:t>
            </a:r>
            <a:r>
              <a:rPr lang="fr-BE" dirty="0">
                <a:solidFill>
                  <a:schemeClr val="accent1"/>
                </a:solidFill>
              </a:rPr>
              <a:t>on récupère le mètre du fond en </a:t>
            </a:r>
            <a:r>
              <a:rPr lang="fr-BE" b="1" dirty="0" smtClean="0">
                <a:solidFill>
                  <a:schemeClr val="accent1"/>
                </a:solidFill>
              </a:rPr>
              <a:t>plus</a:t>
            </a:r>
            <a:r>
              <a:rPr lang="fr-BE" dirty="0" smtClean="0">
                <a:solidFill>
                  <a:schemeClr val="accent1"/>
                </a:solidFill>
              </a:rPr>
              <a:t> </a:t>
            </a:r>
            <a:r>
              <a:rPr lang="fr-BE" dirty="0">
                <a:solidFill>
                  <a:schemeClr val="accent1"/>
                </a:solidFill>
              </a:rPr>
              <a:t>d’une heure -&gt; </a:t>
            </a:r>
            <a:r>
              <a:rPr lang="fr-BE" u="sng" dirty="0">
                <a:solidFill>
                  <a:schemeClr val="accent1"/>
                </a:solidFill>
              </a:rPr>
              <a:t>Pz </a:t>
            </a:r>
            <a:r>
              <a:rPr lang="fr-BE" u="sng" dirty="0" smtClean="0">
                <a:solidFill>
                  <a:schemeClr val="accent1"/>
                </a:solidFill>
              </a:rPr>
              <a:t>insuffisamment </a:t>
            </a:r>
            <a:r>
              <a:rPr lang="fr-BE" u="sng" dirty="0">
                <a:solidFill>
                  <a:schemeClr val="accent1"/>
                </a:solidFill>
              </a:rPr>
              <a:t>alimenté</a:t>
            </a: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</a:t>
            </a:r>
            <a:r>
              <a:rPr lang="fr-BE" dirty="0" smtClean="0">
                <a:solidFill>
                  <a:schemeClr val="accent1"/>
                </a:solidFill>
              </a:rPr>
              <a:t>aquifères </a:t>
            </a:r>
            <a:r>
              <a:rPr lang="fr-BE" dirty="0">
                <a:solidFill>
                  <a:schemeClr val="accent1"/>
                </a:solidFill>
              </a:rPr>
              <a:t>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71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Références - Qu’est-ce qu’un piézomètre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Méthode AFNOR FD X 31-614</a:t>
            </a:r>
          </a:p>
          <a:p>
            <a:pPr marL="0" indent="0"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Point d’accès à l’eau souterraine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contenue dans une formation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aquifère</a:t>
            </a: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71" y="1179052"/>
            <a:ext cx="3491607" cy="49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Protocoles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2060848"/>
            <a:ext cx="5292588" cy="38164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Pz bien alimenté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Suivre la P4 en adaptant le matériel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Pz mal alimenté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Trois purges et remontées successives avant prélèvement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Pz insuffisamment alimenté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Une seule purge exigée avant prélèvement</a:t>
            </a:r>
          </a:p>
          <a:p>
            <a:pPr marL="0" indent="0">
              <a:buNone/>
            </a:pPr>
            <a:endParaRPr lang="fr-BE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Noter la (les) courbe(s) de remontée</a:t>
            </a:r>
          </a:p>
          <a:p>
            <a:pPr marL="0" indent="0">
              <a:buNone/>
            </a:pPr>
            <a:r>
              <a:rPr lang="fr-BE" b="1" u="sng" dirty="0" smtClean="0">
                <a:solidFill>
                  <a:schemeClr val="accent1"/>
                </a:solidFill>
              </a:rPr>
              <a:t>Attention au volume analytique</a:t>
            </a:r>
            <a:r>
              <a:rPr lang="fr-BE" b="1" dirty="0" smtClean="0">
                <a:solidFill>
                  <a:schemeClr val="accent1"/>
                </a:solidFill>
              </a:rPr>
              <a:t> !</a:t>
            </a:r>
            <a:endParaRPr lang="fr-BE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</a:t>
            </a:r>
            <a:r>
              <a:rPr lang="fr-BE" dirty="0" smtClean="0">
                <a:solidFill>
                  <a:schemeClr val="accent1"/>
                </a:solidFill>
              </a:rPr>
              <a:t>aquifères </a:t>
            </a:r>
            <a:r>
              <a:rPr lang="fr-BE" dirty="0">
                <a:solidFill>
                  <a:schemeClr val="accent1"/>
                </a:solidFill>
              </a:rPr>
              <a:t>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30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04" y="2060848"/>
            <a:ext cx="3046975" cy="38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Divers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Filtration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Idem P4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P5 </a:t>
            </a:r>
            <a:r>
              <a:rPr lang="fr-BE" dirty="0">
                <a:solidFill>
                  <a:schemeClr val="accent1"/>
                </a:solidFill>
              </a:rPr>
              <a:t>– Méthode de prélèvement des eaux souterraines dans les </a:t>
            </a:r>
            <a:r>
              <a:rPr lang="fr-BE" dirty="0" smtClean="0">
                <a:solidFill>
                  <a:schemeClr val="accent1"/>
                </a:solidFill>
              </a:rPr>
              <a:t>aquifères </a:t>
            </a:r>
            <a:r>
              <a:rPr lang="fr-BE" dirty="0">
                <a:solidFill>
                  <a:schemeClr val="accent1"/>
                </a:solidFill>
              </a:rPr>
              <a:t>superficielles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31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3212977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err="1" smtClean="0">
                <a:solidFill>
                  <a:schemeClr val="accent1"/>
                </a:solidFill>
              </a:rPr>
              <a:t>Surnageants</a:t>
            </a:r>
            <a:r>
              <a:rPr lang="fr-BE" b="1" dirty="0" smtClean="0">
                <a:solidFill>
                  <a:schemeClr val="accent1"/>
                </a:solidFill>
              </a:rPr>
              <a:t> - Plongeants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Idem P4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4581129"/>
            <a:ext cx="6516724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Rapport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Voir modèle</a:t>
            </a: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>Méthodes de mesures in situ</a:t>
            </a:r>
            <a:br>
              <a:rPr lang="fr-BE" dirty="0" smtClean="0"/>
            </a:br>
            <a:r>
              <a:rPr lang="fr-BE" sz="2000" dirty="0" smtClean="0"/>
              <a:t> </a:t>
            </a:r>
            <a:br>
              <a:rPr lang="fr-BE" sz="2000" dirty="0" smtClean="0"/>
            </a:br>
            <a:r>
              <a:rPr lang="fr-BE" sz="2200" dirty="0" smtClean="0">
                <a:solidFill>
                  <a:schemeClr val="bg1"/>
                </a:solidFill>
              </a:rPr>
              <a:t>P15 </a:t>
            </a:r>
            <a:r>
              <a:rPr lang="fr-BE" sz="2200" dirty="0">
                <a:solidFill>
                  <a:schemeClr val="bg1"/>
                </a:solidFill>
              </a:rPr>
              <a:t>– Méthode </a:t>
            </a:r>
            <a:r>
              <a:rPr lang="fr-BE" sz="2200" dirty="0" smtClean="0">
                <a:solidFill>
                  <a:schemeClr val="bg1"/>
                </a:solidFill>
              </a:rPr>
              <a:t>de mesure in situ du pH de l’eau par la méthode électrochimique</a:t>
            </a:r>
            <a:br>
              <a:rPr lang="fr-BE" sz="2200" dirty="0" smtClean="0">
                <a:solidFill>
                  <a:schemeClr val="bg1"/>
                </a:solidFill>
              </a:rPr>
            </a:br>
            <a:r>
              <a:rPr lang="fr-BE" sz="2200" dirty="0" smtClean="0">
                <a:solidFill>
                  <a:schemeClr val="bg1"/>
                </a:solidFill>
              </a:rPr>
              <a:t>P16 - Méthode de mesure in situ de la conductivité électrique de l’eau</a:t>
            </a:r>
            <a:br>
              <a:rPr lang="fr-BE" sz="2200" dirty="0" smtClean="0">
                <a:solidFill>
                  <a:schemeClr val="bg1"/>
                </a:solidFill>
              </a:rPr>
            </a:br>
            <a:r>
              <a:rPr lang="fr-BE" sz="2200" dirty="0" smtClean="0">
                <a:solidFill>
                  <a:schemeClr val="bg1"/>
                </a:solidFill>
              </a:rPr>
              <a:t>P17 - Méthode de mesure in situ de l’oxygène dissous de l’eau par la méthode électrochimique</a:t>
            </a:r>
            <a:br>
              <a:rPr lang="fr-BE" sz="2200" dirty="0" smtClean="0">
                <a:solidFill>
                  <a:schemeClr val="bg1"/>
                </a:solidFill>
              </a:rPr>
            </a:br>
            <a:r>
              <a:rPr lang="fr-BE" sz="2200" dirty="0" smtClean="0">
                <a:solidFill>
                  <a:schemeClr val="bg1"/>
                </a:solidFill>
              </a:rPr>
              <a:t>P18 </a:t>
            </a:r>
            <a:r>
              <a:rPr lang="fr-BE" sz="2200" dirty="0">
                <a:solidFill>
                  <a:schemeClr val="bg1"/>
                </a:solidFill>
              </a:rPr>
              <a:t>- Méthode de mesure in situ de l’oxygène dissous de l’eau par la méthode </a:t>
            </a:r>
            <a:r>
              <a:rPr lang="fr-BE" sz="2200" dirty="0" smtClean="0">
                <a:solidFill>
                  <a:schemeClr val="bg1"/>
                </a:solidFill>
              </a:rPr>
              <a:t>optique</a:t>
            </a:r>
            <a:br>
              <a:rPr lang="fr-BE" sz="2200" dirty="0" smtClean="0">
                <a:solidFill>
                  <a:schemeClr val="bg1"/>
                </a:solidFill>
              </a:rPr>
            </a:br>
            <a:r>
              <a:rPr lang="fr-BE" sz="2200" dirty="0" smtClean="0">
                <a:solidFill>
                  <a:schemeClr val="bg1"/>
                </a:solidFill>
              </a:rPr>
              <a:t>P19 - Méthode de mesure in situ de la turbidité de l’eau par la méthode optique en lumière diffusée</a:t>
            </a:r>
            <a:endParaRPr lang="fr-BE" sz="2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548088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Philippe NIX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67546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Recommandations générales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Etalonnage - Ajustage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P15, P16, P17, P18, P19 </a:t>
            </a:r>
            <a:r>
              <a:rPr lang="fr-BE" dirty="0">
                <a:solidFill>
                  <a:schemeClr val="accent1"/>
                </a:solidFill>
              </a:rPr>
              <a:t>– </a:t>
            </a:r>
            <a:r>
              <a:rPr lang="fr-BE" dirty="0" smtClean="0">
                <a:solidFill>
                  <a:schemeClr val="accent1"/>
                </a:solidFill>
              </a:rPr>
              <a:t>Méthodes </a:t>
            </a:r>
            <a:r>
              <a:rPr lang="fr-BE" dirty="0">
                <a:solidFill>
                  <a:schemeClr val="accent1"/>
                </a:solidFill>
              </a:rPr>
              <a:t>de </a:t>
            </a:r>
            <a:r>
              <a:rPr lang="fr-BE" dirty="0" smtClean="0">
                <a:solidFill>
                  <a:schemeClr val="accent1"/>
                </a:solidFill>
              </a:rPr>
              <a:t>mesures in situ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16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P15 - pH : ISO 10523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P16 - Conductivité électrique : ISO 7888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P17 - O2 électrochimie : ISO 5814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P18 - O2 optique : ISO 17289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P19 - Turbidité : ISO 7027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59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Recommandations générales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Facteurs extérieurs - divers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Influence de la t° : noter la t° de l’échantillon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Maintenance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Interférences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Milieux agressifs ou difficiles (pH, minéralisation…)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Attention aux corrections automatiques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Attention à la températures de référence (conductivité)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2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04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Recommandations générales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5148572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Séquençage des mesures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Cellule sans renouvellement (éprouvette) ou avec renouvellement (dans le flux), l’ordre des mesures a de l’importance</a:t>
            </a:r>
          </a:p>
          <a:p>
            <a:pPr marL="457200" indent="-457200">
              <a:buAutoNum type="arabicParenR"/>
            </a:pPr>
            <a:r>
              <a:rPr lang="fr-FR" dirty="0" smtClean="0">
                <a:solidFill>
                  <a:schemeClr val="accent1"/>
                </a:solidFill>
              </a:rPr>
              <a:t>Mesures sans influence sur les autres</a:t>
            </a:r>
          </a:p>
          <a:p>
            <a:pPr marL="457200" indent="-457200">
              <a:buAutoNum type="arabicParenR"/>
            </a:pPr>
            <a:r>
              <a:rPr lang="fr-FR" dirty="0" smtClean="0">
                <a:solidFill>
                  <a:schemeClr val="accent1"/>
                </a:solidFill>
              </a:rPr>
              <a:t>Mesures avec peu d’influence sur les autres</a:t>
            </a:r>
          </a:p>
          <a:p>
            <a:pPr marL="457200" indent="-457200">
              <a:buAutoNum type="arabicParenR"/>
            </a:pPr>
            <a:r>
              <a:rPr lang="fr-FR" dirty="0" smtClean="0">
                <a:solidFill>
                  <a:schemeClr val="accent1"/>
                </a:solidFill>
              </a:rPr>
              <a:t>Les autres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2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36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176358" cy="25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Etalonnage - Ajustage 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412776"/>
            <a:ext cx="8172908" cy="44253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Solutions étalons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Elles doivent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E</a:t>
            </a:r>
            <a:r>
              <a:rPr lang="fr-FR" dirty="0" smtClean="0">
                <a:solidFill>
                  <a:schemeClr val="accent1"/>
                </a:solidFill>
              </a:rPr>
              <a:t>ncadrer la plage de mesures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Être fraîches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Certifiées et non périmées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Etalonnage </a:t>
            </a:r>
            <a:r>
              <a:rPr lang="fr-FR" dirty="0" smtClean="0">
                <a:solidFill>
                  <a:schemeClr val="accent1"/>
                </a:solidFill>
              </a:rPr>
              <a:t>=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Mesurer son biais et le corriger « manuellement »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Ajustage</a:t>
            </a:r>
            <a:r>
              <a:rPr lang="fr-FR" dirty="0" smtClean="0">
                <a:solidFill>
                  <a:schemeClr val="accent1"/>
                </a:solidFill>
              </a:rPr>
              <a:t> = Mesurer son biais et le corriger « dans l’appareil »</a:t>
            </a:r>
          </a:p>
          <a:p>
            <a:pPr marL="0" indent="0"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Ces opérations doivent être effectuées régulièrement !</a:t>
            </a: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2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9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Etalonnage - Ajustage 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196752"/>
            <a:ext cx="8172908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Cartes de contrôle ou cartes d’acceptation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Outils de suivi et contrôle de qualité des étalonnages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Garantissent la traçabilité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2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38</a:t>
            </a:fld>
            <a:endParaRPr lang="fr-BE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54213"/>
              </p:ext>
            </p:extLst>
          </p:nvPr>
        </p:nvGraphicFramePr>
        <p:xfrm>
          <a:off x="1115616" y="2702095"/>
          <a:ext cx="6840760" cy="344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phique" r:id="rId6" imgW="9239250" imgH="4648200" progId="Excel.Chart.8">
                  <p:embed/>
                </p:oleObj>
              </mc:Choice>
              <mc:Fallback>
                <p:oleObj name="Graphique" r:id="rId6" imgW="9239250" imgH="4648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02095"/>
                        <a:ext cx="6840760" cy="344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4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Forage, équipement de piézomètre, prélèvement d’eau souterraine et mesures in situ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P15, P16, P17, P18, P19 – Méthodes de mesures in situ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2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Technique de forage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5940660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 </a:t>
            </a:r>
            <a:r>
              <a:rPr lang="fr-BE" b="1" dirty="0" smtClean="0">
                <a:solidFill>
                  <a:schemeClr val="accent1"/>
                </a:solidFill>
              </a:rPr>
              <a:t>Le choix de la technique de forage dépend :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accent1"/>
                </a:solidFill>
              </a:rPr>
              <a:t>d</a:t>
            </a:r>
            <a:r>
              <a:rPr lang="fr-BE" b="1" dirty="0" smtClean="0">
                <a:solidFill>
                  <a:schemeClr val="accent1"/>
                </a:solidFill>
              </a:rPr>
              <a:t>es formations géologiques traversées,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accent1"/>
                </a:solidFill>
              </a:rPr>
              <a:t>d</a:t>
            </a:r>
            <a:r>
              <a:rPr lang="fr-BE" b="1" dirty="0" smtClean="0">
                <a:solidFill>
                  <a:schemeClr val="accent1"/>
                </a:solidFill>
              </a:rPr>
              <a:t>es dimensions du forage (diamètre et profondeur),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accent1"/>
                </a:solidFill>
              </a:rPr>
              <a:t>d</a:t>
            </a:r>
            <a:r>
              <a:rPr lang="fr-BE" b="1" dirty="0" smtClean="0">
                <a:solidFill>
                  <a:schemeClr val="accent1"/>
                </a:solidFill>
              </a:rPr>
              <a:t>e la présence d’une nappe superficielle à isoler,</a:t>
            </a:r>
          </a:p>
          <a:p>
            <a:pPr>
              <a:buFontTx/>
              <a:buChar char="-"/>
            </a:pPr>
            <a:r>
              <a:rPr lang="fr-BE" b="1" dirty="0">
                <a:solidFill>
                  <a:schemeClr val="accent1"/>
                </a:solidFill>
              </a:rPr>
              <a:t>d</a:t>
            </a:r>
            <a:r>
              <a:rPr lang="fr-BE" b="1" dirty="0" smtClean="0">
                <a:solidFill>
                  <a:schemeClr val="accent1"/>
                </a:solidFill>
              </a:rPr>
              <a:t>e la présence de contaminations (ne pas les déplacer).</a:t>
            </a:r>
          </a:p>
          <a:p>
            <a:pPr>
              <a:buFontTx/>
              <a:buChar char="-"/>
            </a:pPr>
            <a:endParaRPr lang="fr-BE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b="1" dirty="0" smtClean="0">
                <a:solidFill>
                  <a:schemeClr val="accent1"/>
                </a:solidFill>
              </a:rPr>
              <a:t>Forage avec tubage à l’avancement = ***</a:t>
            </a: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0" y="1889748"/>
            <a:ext cx="2358384" cy="34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 fontScale="77500" lnSpcReduction="20000"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Dans le dossier IMMOSTEP, à quelle profondeur vous attendez vous à trouver la nappe d’eau souterraine ?</a:t>
            </a:r>
          </a:p>
          <a:p>
            <a:endParaRPr lang="fr-FR" sz="3200" b="1" dirty="0" smtClean="0">
              <a:solidFill>
                <a:schemeClr val="accent1"/>
              </a:solidFill>
            </a:endParaRPr>
          </a:p>
          <a:p>
            <a:r>
              <a:rPr lang="fr-FR" sz="3200" b="1" dirty="0" smtClean="0">
                <a:solidFill>
                  <a:schemeClr val="accent1"/>
                </a:solidFill>
              </a:rPr>
              <a:t>Quelle longueur minimale de tubes </a:t>
            </a:r>
            <a:r>
              <a:rPr lang="fr-FR" sz="3200" b="1" dirty="0" err="1" smtClean="0">
                <a:solidFill>
                  <a:schemeClr val="accent1"/>
                </a:solidFill>
              </a:rPr>
              <a:t>crépinés</a:t>
            </a:r>
            <a:r>
              <a:rPr lang="fr-FR" sz="3200" b="1" dirty="0" smtClean="0">
                <a:solidFill>
                  <a:schemeClr val="accent1"/>
                </a:solidFill>
              </a:rPr>
              <a:t> et aveugles devez-vous préparer pour l’intervention ?</a:t>
            </a:r>
          </a:p>
          <a:p>
            <a:endParaRPr lang="fr-FR" sz="3200" b="1" dirty="0" smtClean="0">
              <a:solidFill>
                <a:schemeClr val="accent1"/>
              </a:solidFill>
            </a:endParaRPr>
          </a:p>
          <a:p>
            <a:r>
              <a:rPr lang="fr-FR" sz="3200" b="1" dirty="0" smtClean="0">
                <a:solidFill>
                  <a:schemeClr val="accent1"/>
                </a:solidFill>
              </a:rPr>
              <a:t>Quels sont les diamètres de piézomètre et de </a:t>
            </a:r>
            <a:r>
              <a:rPr lang="fr-FR" sz="3200" b="1" dirty="0" smtClean="0">
                <a:solidFill>
                  <a:schemeClr val="accent1"/>
                </a:solidFill>
              </a:rPr>
              <a:t>forage </a:t>
            </a:r>
            <a:r>
              <a:rPr lang="fr-FR" sz="3200" b="1" dirty="0" smtClean="0">
                <a:solidFill>
                  <a:schemeClr val="accent1"/>
                </a:solidFill>
              </a:rPr>
              <a:t>les plus adaptés selon vous ?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	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Cas pratique </a:t>
            </a:r>
            <a:r>
              <a:rPr lang="fr-FR" sz="3600" b="1" dirty="0" smtClean="0">
                <a:solidFill>
                  <a:schemeClr val="bg1"/>
                </a:solidFill>
              </a:rPr>
              <a:t>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00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586131" cy="341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b="1" dirty="0">
                <a:solidFill>
                  <a:schemeClr val="accent1"/>
                </a:solidFill>
              </a:rPr>
              <a:t>Lors de prélèvements d’eaux souterraines, dans quel ordre réaliseriez vous les mesures in-situ (pH, t°, oxygène dissous, conductivité) – pourquoi ?</a:t>
            </a:r>
          </a:p>
          <a:p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Cas pratique :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63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Pollutions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Par le matériel mis en œuvre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Machine et accessoires propres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Sac de matière absorbante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Raccords « à sec » ou graisse biodégradable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Appoint en carburant en dehors de la zone de forage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Par le forage lui-même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- Maitriser les déblais non utilisés pour le remblai (déchet ?)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Pollutions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Entre nappes superposées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Ne pas mettre les deux nappes en contact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Cible = nappe supérieure -&gt; stop à la base de la nappe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Cible = nappe inférieure -&gt; avant-puits jusque la base nappe supérieure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18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Avant-puits - Géométrie de l’ouvrage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Avant-puits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Pour les forages « profonds » (&gt; 20 m)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Pour tenir des terrains meubles </a:t>
            </a:r>
            <a:r>
              <a:rPr lang="fr-FR" sz="2800" dirty="0" err="1" smtClean="0">
                <a:solidFill>
                  <a:schemeClr val="accent1"/>
                </a:solidFill>
              </a:rPr>
              <a:t>boulants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Pour isoler une zone d’une autre (ex : nappes superposées).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Géométrie (diamètre et profondeur)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Dépend de l’objectif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Profondeur de la nappe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Nature des terrains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Outils de prélèvement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52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Equipement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7020780" cy="44253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Règle n° 1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Les équipements et matériaux doivent être neutres par rapport à ce qu’on cherche à caractériser ou monitorer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Tubage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Tube </a:t>
            </a:r>
            <a:r>
              <a:rPr lang="fr-FR" sz="2800" dirty="0" err="1" smtClean="0">
                <a:solidFill>
                  <a:schemeClr val="accent1"/>
                </a:solidFill>
              </a:rPr>
              <a:t>crépiné</a:t>
            </a:r>
            <a:r>
              <a:rPr lang="fr-FR" sz="2800" dirty="0" smtClean="0">
                <a:solidFill>
                  <a:schemeClr val="accent1"/>
                </a:solidFill>
              </a:rPr>
              <a:t> ou aveugle en acier</a:t>
            </a:r>
            <a:r>
              <a:rPr lang="fr-FR" sz="2800" dirty="0">
                <a:solidFill>
                  <a:schemeClr val="accent1"/>
                </a:solidFill>
              </a:rPr>
              <a:t> </a:t>
            </a:r>
            <a:r>
              <a:rPr lang="fr-FR" sz="2800" dirty="0" smtClean="0">
                <a:solidFill>
                  <a:schemeClr val="accent1"/>
                </a:solidFill>
              </a:rPr>
              <a:t>ou </a:t>
            </a:r>
            <a:r>
              <a:rPr lang="fr-FR" sz="2800" b="1" dirty="0" smtClean="0">
                <a:solidFill>
                  <a:schemeClr val="accent1"/>
                </a:solidFill>
              </a:rPr>
              <a:t>PEHD</a:t>
            </a: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Diamètre = environ ½ diamètre du forage (massif filtrant)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Crépine : ouverture de 0,1/0,5 à 1,0/2,0 mm - chaussette pour les terrains fins</a:t>
            </a:r>
          </a:p>
          <a:p>
            <a:pPr marL="0" indent="0">
              <a:buNone/>
            </a:pPr>
            <a:r>
              <a:rPr lang="fr-FR" sz="2800" smtClean="0">
                <a:solidFill>
                  <a:schemeClr val="accent1"/>
                </a:solidFill>
              </a:rPr>
              <a:t>Crépine placée </a:t>
            </a:r>
            <a:r>
              <a:rPr lang="fr-FR" sz="2800" dirty="0" smtClean="0">
                <a:solidFill>
                  <a:schemeClr val="accent1"/>
                </a:solidFill>
              </a:rPr>
              <a:t>1 mètre au dessus niveau d’eau ou sur une zone d’intérêt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01" y="1916832"/>
            <a:ext cx="1885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Equipement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4716524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Matériau de remplissage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Massif filtrant : fonction de la taille des crépines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Cu = D60/D10 &lt; 2 - inerte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Bouchon : argile gonflante gonflement &gt; 3 -&gt; 7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Protection de surface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P3 – Méthode de forage et d’équipement de piézomètres dans l’optique de la caractérisation globale d’un site pollué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3"/>
            <a:ext cx="3526160" cy="27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9145</TotalTime>
  <Words>1595</Words>
  <Application>Microsoft Office PowerPoint</Application>
  <PresentationFormat>Affichage à l'écran (4:3)</PresentationFormat>
  <Paragraphs>379</Paragraphs>
  <Slides>41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Présentation_ISSeP</vt:lpstr>
      <vt:lpstr>Graphique</vt:lpstr>
      <vt:lpstr>Formation « préleveurs »  P 3 – Méthode de forage et d’équipement de piézomètres dans l’optique de la caractérisation globale d’un site potentiellement pollué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Formation « préleveurs »  P 4 – Méthode de prélèvement des eaux souterraines dans les aquifères non superficiels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Formation « préleveurs »  P 5 – Méthode de prélèvement des eaux souterraines dans les aquifères superficiels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Formation « préleveurs » Méthodes de mesures in situ   P15 – Méthode de mesure in situ du pH de l’eau par la méthode électrochimique P16 - Méthode de mesure in situ de la conductivité électrique de l’eau P17 - Méthode de mesure in situ de l’oxygène dissous de l’eau par la méthode électrochimique P18 - Méthode de mesure in situ de l’oxygène dissous de l’eau par la méthode optique P19 - Méthode de mesure in situ de la turbidité de l’eau par la méthode optique en lumière diffusée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Forage, équipement de piézomètre, prélèvement d’eau souterraine et mesures in situ</vt:lpstr>
      <vt:lpstr>Cas pratique :</vt:lpstr>
      <vt:lpstr>Cas pratique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LAMBOTTE Robin</cp:lastModifiedBy>
  <cp:revision>344</cp:revision>
  <cp:lastPrinted>2019-11-04T10:15:23Z</cp:lastPrinted>
  <dcterms:created xsi:type="dcterms:W3CDTF">2017-11-22T16:18:59Z</dcterms:created>
  <dcterms:modified xsi:type="dcterms:W3CDTF">2019-11-26T16:19:25Z</dcterms:modified>
</cp:coreProperties>
</file>